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9B97D-8423-F49A-2251-B72EB56D8381}" v="179" dt="2025-05-12T14:01:28.131"/>
    <p1510:client id="{95E4623E-E6C6-DC4C-69D0-76D992CB5F7F}" v="25" dt="2025-05-12T13:52:08.850"/>
    <p1510:client id="{C43EEE7C-3A5E-49FA-B266-9DF9A8826200}" v="99" dt="2025-05-12T12:35:12.676"/>
    <p1510:client id="{CAFDA12E-E971-4564-8DC1-EEAB56976F7C}" v="6" dt="2025-05-11T17:59:13.685"/>
    <p1510:client id="{D09C6DF7-AB7D-48AF-A93F-8E88FEF5A310}" v="205" dt="2025-05-12T19:16:30.112"/>
    <p1510:client id="{D6AAD327-3C0B-998F-7729-3FEB891C8AAB}" v="65" dt="2025-05-12T12:41:06.392"/>
    <p1510:client id="{E96B777E-B5C2-4C36-B06B-BD35606085AB}" v="55" dt="2025-05-11T22:35:17.401"/>
    <p1510:client id="{ED344420-A839-44F2-9E08-53ACCD442466}" v="34" dt="2025-05-12T02:19:22.047"/>
    <p1510:client id="{EE482D20-65FF-42D2-A4E5-6A069B2996D6}" v="8" dt="2025-05-12T02:00:04.197"/>
    <p1510:client id="{FAA41AEC-A477-4A8A-8341-97EC3817F1D5}" v="505" dt="2025-05-12T01:56:38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A51814-4853-467A-B1A6-3054ACF646D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435BD9-1339-4B53-9FDD-FF5C88ED5D62}">
      <dgm:prSet/>
      <dgm:spPr/>
      <dgm:t>
        <a:bodyPr/>
        <a:lstStyle/>
        <a:p>
          <a:r>
            <a:rPr lang="pt-BR"/>
            <a:t>Um </a:t>
          </a:r>
          <a:r>
            <a:rPr lang="pt-BR" b="1"/>
            <a:t>sistema de build</a:t>
          </a:r>
          <a:r>
            <a:rPr lang="pt-BR"/>
            <a:t> precisa ser rápido e confiável.</a:t>
          </a:r>
          <a:endParaRPr lang="en-US"/>
        </a:p>
      </dgm:t>
    </dgm:pt>
    <dgm:pt modelId="{4DA80CAC-E3FC-4A26-B705-7058E2D289FF}" type="parTrans" cxnId="{2539014E-70A4-48E3-8C21-588ACE7389D5}">
      <dgm:prSet/>
      <dgm:spPr/>
      <dgm:t>
        <a:bodyPr/>
        <a:lstStyle/>
        <a:p>
          <a:endParaRPr lang="en-US"/>
        </a:p>
      </dgm:t>
    </dgm:pt>
    <dgm:pt modelId="{620AD976-04C7-4206-BCD2-78D85A689A64}" type="sibTrans" cxnId="{2539014E-70A4-48E3-8C21-588ACE7389D5}">
      <dgm:prSet/>
      <dgm:spPr/>
      <dgm:t>
        <a:bodyPr/>
        <a:lstStyle/>
        <a:p>
          <a:endParaRPr lang="en-US"/>
        </a:p>
      </dgm:t>
    </dgm:pt>
    <dgm:pt modelId="{3D5C4104-BCF6-454F-B26F-FC33677CBFF5}">
      <dgm:prSet/>
      <dgm:spPr/>
      <dgm:t>
        <a:bodyPr/>
        <a:lstStyle/>
        <a:p>
          <a:r>
            <a:rPr lang="pt-BR"/>
            <a:t>Builds complicados ou lentos desencorajam testes e integração contínua.</a:t>
          </a:r>
          <a:endParaRPr lang="en-US"/>
        </a:p>
      </dgm:t>
    </dgm:pt>
    <dgm:pt modelId="{AC33DC5F-EB96-494F-95FD-1C58FF40D91D}" type="parTrans" cxnId="{849BEFDE-9C9F-45E8-BB48-8798CF0C3E38}">
      <dgm:prSet/>
      <dgm:spPr/>
      <dgm:t>
        <a:bodyPr/>
        <a:lstStyle/>
        <a:p>
          <a:endParaRPr lang="en-US"/>
        </a:p>
      </dgm:t>
    </dgm:pt>
    <dgm:pt modelId="{44A3CFA3-A382-4DA6-BFAC-3A31D027B65E}" type="sibTrans" cxnId="{849BEFDE-9C9F-45E8-BB48-8798CF0C3E38}">
      <dgm:prSet/>
      <dgm:spPr/>
      <dgm:t>
        <a:bodyPr/>
        <a:lstStyle/>
        <a:p>
          <a:endParaRPr lang="en-US"/>
        </a:p>
      </dgm:t>
    </dgm:pt>
    <dgm:pt modelId="{666BB859-961E-47EA-AE24-CCA54B0BBBB5}">
      <dgm:prSet/>
      <dgm:spPr/>
      <dgm:t>
        <a:bodyPr/>
        <a:lstStyle/>
        <a:p>
          <a:r>
            <a:rPr lang="pt-BR"/>
            <a:t>Um bom ambiente de desenvolvimento deve permitir:</a:t>
          </a:r>
          <a:endParaRPr lang="en-US"/>
        </a:p>
      </dgm:t>
    </dgm:pt>
    <dgm:pt modelId="{B3D2DEFB-F92B-4BDC-8B3B-756FE67C7B65}" type="parTrans" cxnId="{3562AB75-7668-43CB-A4CA-AA3C9D5199CF}">
      <dgm:prSet/>
      <dgm:spPr/>
      <dgm:t>
        <a:bodyPr/>
        <a:lstStyle/>
        <a:p>
          <a:endParaRPr lang="en-US"/>
        </a:p>
      </dgm:t>
    </dgm:pt>
    <dgm:pt modelId="{385BDDD8-FA25-41C5-92E5-4E3C9FC50A5B}" type="sibTrans" cxnId="{3562AB75-7668-43CB-A4CA-AA3C9D5199CF}">
      <dgm:prSet/>
      <dgm:spPr/>
      <dgm:t>
        <a:bodyPr/>
        <a:lstStyle/>
        <a:p>
          <a:endParaRPr lang="en-US"/>
        </a:p>
      </dgm:t>
    </dgm:pt>
    <dgm:pt modelId="{36265A65-82A2-4955-935D-614431203768}">
      <dgm:prSet/>
      <dgm:spPr/>
      <dgm:t>
        <a:bodyPr/>
        <a:lstStyle/>
        <a:p>
          <a:r>
            <a:rPr lang="pt-BR"/>
            <a:t>Rodar todos os testes com um único comando.</a:t>
          </a:r>
          <a:endParaRPr lang="en-US"/>
        </a:p>
      </dgm:t>
    </dgm:pt>
    <dgm:pt modelId="{399A5A8D-C1C9-4614-A4C3-CE5313D60EE2}" type="parTrans" cxnId="{9D45FCBD-0176-424C-8516-52904756B2B2}">
      <dgm:prSet/>
      <dgm:spPr/>
      <dgm:t>
        <a:bodyPr/>
        <a:lstStyle/>
        <a:p>
          <a:endParaRPr lang="en-US"/>
        </a:p>
      </dgm:t>
    </dgm:pt>
    <dgm:pt modelId="{7D61462B-F817-4D95-912F-C4AC5E594028}" type="sibTrans" cxnId="{9D45FCBD-0176-424C-8516-52904756B2B2}">
      <dgm:prSet/>
      <dgm:spPr/>
      <dgm:t>
        <a:bodyPr/>
        <a:lstStyle/>
        <a:p>
          <a:endParaRPr lang="en-US"/>
        </a:p>
      </dgm:t>
    </dgm:pt>
    <dgm:pt modelId="{4BBC5964-7BFA-4718-9341-2CF70B9FAD38}">
      <dgm:prSet/>
      <dgm:spPr/>
      <dgm:t>
        <a:bodyPr/>
        <a:lstStyle/>
        <a:p>
          <a:r>
            <a:rPr lang="pt-BR"/>
            <a:t>Gerar a versão final com facilidade.</a:t>
          </a:r>
          <a:endParaRPr lang="en-US"/>
        </a:p>
      </dgm:t>
    </dgm:pt>
    <dgm:pt modelId="{78650186-FB0D-4D01-B1FA-8191AFF3A0A6}" type="parTrans" cxnId="{72D59AD3-F8B6-485C-AB83-DC0951F58AAD}">
      <dgm:prSet/>
      <dgm:spPr/>
      <dgm:t>
        <a:bodyPr/>
        <a:lstStyle/>
        <a:p>
          <a:endParaRPr lang="en-US"/>
        </a:p>
      </dgm:t>
    </dgm:pt>
    <dgm:pt modelId="{EBA06B47-FCAF-4D75-8EA3-C46E50BB30A1}" type="sibTrans" cxnId="{72D59AD3-F8B6-485C-AB83-DC0951F58AAD}">
      <dgm:prSet/>
      <dgm:spPr/>
      <dgm:t>
        <a:bodyPr/>
        <a:lstStyle/>
        <a:p>
          <a:endParaRPr lang="en-US"/>
        </a:p>
      </dgm:t>
    </dgm:pt>
    <dgm:pt modelId="{98C7FBA9-F11B-4F7F-8193-224B9737521B}">
      <dgm:prSet/>
      <dgm:spPr/>
      <dgm:t>
        <a:bodyPr/>
        <a:lstStyle/>
        <a:p>
          <a:r>
            <a:rPr lang="pt-BR"/>
            <a:t>Feedback rápido sobre erros.</a:t>
          </a:r>
          <a:endParaRPr lang="en-US"/>
        </a:p>
      </dgm:t>
    </dgm:pt>
    <dgm:pt modelId="{C1878C63-55E4-44E4-9644-E0C297654F0A}" type="parTrans" cxnId="{692587A2-ACB9-4E70-8C66-901BBDBDB24D}">
      <dgm:prSet/>
      <dgm:spPr/>
      <dgm:t>
        <a:bodyPr/>
        <a:lstStyle/>
        <a:p>
          <a:endParaRPr lang="en-US"/>
        </a:p>
      </dgm:t>
    </dgm:pt>
    <dgm:pt modelId="{4C4A48E9-59F0-4535-960F-7F16322264F8}" type="sibTrans" cxnId="{692587A2-ACB9-4E70-8C66-901BBDBDB24D}">
      <dgm:prSet/>
      <dgm:spPr/>
      <dgm:t>
        <a:bodyPr/>
        <a:lstStyle/>
        <a:p>
          <a:endParaRPr lang="en-US"/>
        </a:p>
      </dgm:t>
    </dgm:pt>
    <dgm:pt modelId="{70E9E4CB-3B93-48C2-86FD-0EB7BAAB402D}" type="pres">
      <dgm:prSet presAssocID="{26A51814-4853-467A-B1A6-3054ACF646D2}" presName="Name0" presStyleCnt="0">
        <dgm:presLayoutVars>
          <dgm:dir/>
          <dgm:animLvl val="lvl"/>
          <dgm:resizeHandles val="exact"/>
        </dgm:presLayoutVars>
      </dgm:prSet>
      <dgm:spPr/>
    </dgm:pt>
    <dgm:pt modelId="{344F4162-6917-4F04-AB30-ED95D764F04D}" type="pres">
      <dgm:prSet presAssocID="{666BB859-961E-47EA-AE24-CCA54B0BBBB5}" presName="boxAndChildren" presStyleCnt="0"/>
      <dgm:spPr/>
    </dgm:pt>
    <dgm:pt modelId="{D33FD829-D24F-4790-9273-121BD89C8B05}" type="pres">
      <dgm:prSet presAssocID="{666BB859-961E-47EA-AE24-CCA54B0BBBB5}" presName="parentTextBox" presStyleLbl="node1" presStyleIdx="0" presStyleCnt="3"/>
      <dgm:spPr/>
    </dgm:pt>
    <dgm:pt modelId="{E18610F0-C449-4443-8C79-032B9F907E1B}" type="pres">
      <dgm:prSet presAssocID="{666BB859-961E-47EA-AE24-CCA54B0BBBB5}" presName="entireBox" presStyleLbl="node1" presStyleIdx="0" presStyleCnt="3"/>
      <dgm:spPr/>
    </dgm:pt>
    <dgm:pt modelId="{5707C744-2031-4F23-8AC1-CF878C3301FD}" type="pres">
      <dgm:prSet presAssocID="{666BB859-961E-47EA-AE24-CCA54B0BBBB5}" presName="descendantBox" presStyleCnt="0"/>
      <dgm:spPr/>
    </dgm:pt>
    <dgm:pt modelId="{87EFB999-E56B-4C71-9FDB-10FE36F3FB22}" type="pres">
      <dgm:prSet presAssocID="{36265A65-82A2-4955-935D-614431203768}" presName="childTextBox" presStyleLbl="fgAccFollowNode1" presStyleIdx="0" presStyleCnt="3">
        <dgm:presLayoutVars>
          <dgm:bulletEnabled val="1"/>
        </dgm:presLayoutVars>
      </dgm:prSet>
      <dgm:spPr/>
    </dgm:pt>
    <dgm:pt modelId="{277A8E6D-6164-4E85-BA13-87F209AFC0D3}" type="pres">
      <dgm:prSet presAssocID="{4BBC5964-7BFA-4718-9341-2CF70B9FAD38}" presName="childTextBox" presStyleLbl="fgAccFollowNode1" presStyleIdx="1" presStyleCnt="3">
        <dgm:presLayoutVars>
          <dgm:bulletEnabled val="1"/>
        </dgm:presLayoutVars>
      </dgm:prSet>
      <dgm:spPr/>
    </dgm:pt>
    <dgm:pt modelId="{13E2F50B-56B1-404C-9E95-5BEBF6F037EE}" type="pres">
      <dgm:prSet presAssocID="{98C7FBA9-F11B-4F7F-8193-224B9737521B}" presName="childTextBox" presStyleLbl="fgAccFollowNode1" presStyleIdx="2" presStyleCnt="3">
        <dgm:presLayoutVars>
          <dgm:bulletEnabled val="1"/>
        </dgm:presLayoutVars>
      </dgm:prSet>
      <dgm:spPr/>
    </dgm:pt>
    <dgm:pt modelId="{63F2D5DB-6AEF-451F-BC56-10FE78999006}" type="pres">
      <dgm:prSet presAssocID="{44A3CFA3-A382-4DA6-BFAC-3A31D027B65E}" presName="sp" presStyleCnt="0"/>
      <dgm:spPr/>
    </dgm:pt>
    <dgm:pt modelId="{F526BB90-5D96-4E16-9BC1-3D1229DCED8D}" type="pres">
      <dgm:prSet presAssocID="{3D5C4104-BCF6-454F-B26F-FC33677CBFF5}" presName="arrowAndChildren" presStyleCnt="0"/>
      <dgm:spPr/>
    </dgm:pt>
    <dgm:pt modelId="{65459F73-9B9A-4E5F-ACA0-F36853808FCE}" type="pres">
      <dgm:prSet presAssocID="{3D5C4104-BCF6-454F-B26F-FC33677CBFF5}" presName="parentTextArrow" presStyleLbl="node1" presStyleIdx="1" presStyleCnt="3"/>
      <dgm:spPr/>
    </dgm:pt>
    <dgm:pt modelId="{20F21490-BC05-4C20-A3C5-CCD259B9F140}" type="pres">
      <dgm:prSet presAssocID="{620AD976-04C7-4206-BCD2-78D85A689A64}" presName="sp" presStyleCnt="0"/>
      <dgm:spPr/>
    </dgm:pt>
    <dgm:pt modelId="{0ABB71AF-23A1-482F-8192-7B77CD8C9900}" type="pres">
      <dgm:prSet presAssocID="{00435BD9-1339-4B53-9FDD-FF5C88ED5D62}" presName="arrowAndChildren" presStyleCnt="0"/>
      <dgm:spPr/>
    </dgm:pt>
    <dgm:pt modelId="{A5DD645A-19DD-42BA-BC9B-3CDA6EE85ED9}" type="pres">
      <dgm:prSet presAssocID="{00435BD9-1339-4B53-9FDD-FF5C88ED5D62}" presName="parentTextArrow" presStyleLbl="node1" presStyleIdx="2" presStyleCnt="3"/>
      <dgm:spPr/>
    </dgm:pt>
  </dgm:ptLst>
  <dgm:cxnLst>
    <dgm:cxn modelId="{C7E86924-8D6F-4132-B366-BD8C7CB534C2}" type="presOf" srcId="{666BB859-961E-47EA-AE24-CCA54B0BBBB5}" destId="{E18610F0-C449-4443-8C79-032B9F907E1B}" srcOrd="1" destOrd="0" presId="urn:microsoft.com/office/officeart/2005/8/layout/process4"/>
    <dgm:cxn modelId="{2539014E-70A4-48E3-8C21-588ACE7389D5}" srcId="{26A51814-4853-467A-B1A6-3054ACF646D2}" destId="{00435BD9-1339-4B53-9FDD-FF5C88ED5D62}" srcOrd="0" destOrd="0" parTransId="{4DA80CAC-E3FC-4A26-B705-7058E2D289FF}" sibTransId="{620AD976-04C7-4206-BCD2-78D85A689A64}"/>
    <dgm:cxn modelId="{3562AB75-7668-43CB-A4CA-AA3C9D5199CF}" srcId="{26A51814-4853-467A-B1A6-3054ACF646D2}" destId="{666BB859-961E-47EA-AE24-CCA54B0BBBB5}" srcOrd="2" destOrd="0" parTransId="{B3D2DEFB-F92B-4BDC-8B3B-756FE67C7B65}" sibTransId="{385BDDD8-FA25-41C5-92E5-4E3C9FC50A5B}"/>
    <dgm:cxn modelId="{8F481680-E35B-4809-9DC4-F21E70FC954B}" type="presOf" srcId="{4BBC5964-7BFA-4718-9341-2CF70B9FAD38}" destId="{277A8E6D-6164-4E85-BA13-87F209AFC0D3}" srcOrd="0" destOrd="0" presId="urn:microsoft.com/office/officeart/2005/8/layout/process4"/>
    <dgm:cxn modelId="{6331E889-6522-4846-9F0B-9552F427B779}" type="presOf" srcId="{3D5C4104-BCF6-454F-B26F-FC33677CBFF5}" destId="{65459F73-9B9A-4E5F-ACA0-F36853808FCE}" srcOrd="0" destOrd="0" presId="urn:microsoft.com/office/officeart/2005/8/layout/process4"/>
    <dgm:cxn modelId="{0A10DF9A-D8E2-4124-AFBA-9DA6A6C5D02B}" type="presOf" srcId="{98C7FBA9-F11B-4F7F-8193-224B9737521B}" destId="{13E2F50B-56B1-404C-9E95-5BEBF6F037EE}" srcOrd="0" destOrd="0" presId="urn:microsoft.com/office/officeart/2005/8/layout/process4"/>
    <dgm:cxn modelId="{12192C9C-780F-437A-AE15-146AAA6AFD50}" type="presOf" srcId="{00435BD9-1339-4B53-9FDD-FF5C88ED5D62}" destId="{A5DD645A-19DD-42BA-BC9B-3CDA6EE85ED9}" srcOrd="0" destOrd="0" presId="urn:microsoft.com/office/officeart/2005/8/layout/process4"/>
    <dgm:cxn modelId="{DA5F26A0-FF3E-46D2-987A-D1AC78F89282}" type="presOf" srcId="{26A51814-4853-467A-B1A6-3054ACF646D2}" destId="{70E9E4CB-3B93-48C2-86FD-0EB7BAAB402D}" srcOrd="0" destOrd="0" presId="urn:microsoft.com/office/officeart/2005/8/layout/process4"/>
    <dgm:cxn modelId="{692587A2-ACB9-4E70-8C66-901BBDBDB24D}" srcId="{666BB859-961E-47EA-AE24-CCA54B0BBBB5}" destId="{98C7FBA9-F11B-4F7F-8193-224B9737521B}" srcOrd="2" destOrd="0" parTransId="{C1878C63-55E4-44E4-9644-E0C297654F0A}" sibTransId="{4C4A48E9-59F0-4535-960F-7F16322264F8}"/>
    <dgm:cxn modelId="{1B4E5FBB-E5E1-4D49-9829-B877E7919A2F}" type="presOf" srcId="{666BB859-961E-47EA-AE24-CCA54B0BBBB5}" destId="{D33FD829-D24F-4790-9273-121BD89C8B05}" srcOrd="0" destOrd="0" presId="urn:microsoft.com/office/officeart/2005/8/layout/process4"/>
    <dgm:cxn modelId="{9D45FCBD-0176-424C-8516-52904756B2B2}" srcId="{666BB859-961E-47EA-AE24-CCA54B0BBBB5}" destId="{36265A65-82A2-4955-935D-614431203768}" srcOrd="0" destOrd="0" parTransId="{399A5A8D-C1C9-4614-A4C3-CE5313D60EE2}" sibTransId="{7D61462B-F817-4D95-912F-C4AC5E594028}"/>
    <dgm:cxn modelId="{1BDC62CD-9B7D-453D-94D2-47D9815BE8CE}" type="presOf" srcId="{36265A65-82A2-4955-935D-614431203768}" destId="{87EFB999-E56B-4C71-9FDB-10FE36F3FB22}" srcOrd="0" destOrd="0" presId="urn:microsoft.com/office/officeart/2005/8/layout/process4"/>
    <dgm:cxn modelId="{72D59AD3-F8B6-485C-AB83-DC0951F58AAD}" srcId="{666BB859-961E-47EA-AE24-CCA54B0BBBB5}" destId="{4BBC5964-7BFA-4718-9341-2CF70B9FAD38}" srcOrd="1" destOrd="0" parTransId="{78650186-FB0D-4D01-B1FA-8191AFF3A0A6}" sibTransId="{EBA06B47-FCAF-4D75-8EA3-C46E50BB30A1}"/>
    <dgm:cxn modelId="{849BEFDE-9C9F-45E8-BB48-8798CF0C3E38}" srcId="{26A51814-4853-467A-B1A6-3054ACF646D2}" destId="{3D5C4104-BCF6-454F-B26F-FC33677CBFF5}" srcOrd="1" destOrd="0" parTransId="{AC33DC5F-EB96-494F-95FD-1C58FF40D91D}" sibTransId="{44A3CFA3-A382-4DA6-BFAC-3A31D027B65E}"/>
    <dgm:cxn modelId="{DD5FE785-86CD-4E12-8F6F-FADBA6568353}" type="presParOf" srcId="{70E9E4CB-3B93-48C2-86FD-0EB7BAAB402D}" destId="{344F4162-6917-4F04-AB30-ED95D764F04D}" srcOrd="0" destOrd="0" presId="urn:microsoft.com/office/officeart/2005/8/layout/process4"/>
    <dgm:cxn modelId="{FBC3DCD4-89E4-44E6-8A66-B8E673167C21}" type="presParOf" srcId="{344F4162-6917-4F04-AB30-ED95D764F04D}" destId="{D33FD829-D24F-4790-9273-121BD89C8B05}" srcOrd="0" destOrd="0" presId="urn:microsoft.com/office/officeart/2005/8/layout/process4"/>
    <dgm:cxn modelId="{84C07B01-1B04-4B99-8D67-159B9FC44357}" type="presParOf" srcId="{344F4162-6917-4F04-AB30-ED95D764F04D}" destId="{E18610F0-C449-4443-8C79-032B9F907E1B}" srcOrd="1" destOrd="0" presId="urn:microsoft.com/office/officeart/2005/8/layout/process4"/>
    <dgm:cxn modelId="{FDCE6D47-55BF-41D9-8FFF-3608D4D3383D}" type="presParOf" srcId="{344F4162-6917-4F04-AB30-ED95D764F04D}" destId="{5707C744-2031-4F23-8AC1-CF878C3301FD}" srcOrd="2" destOrd="0" presId="urn:microsoft.com/office/officeart/2005/8/layout/process4"/>
    <dgm:cxn modelId="{6B07D908-2943-46D9-A168-0A86CC9EAC67}" type="presParOf" srcId="{5707C744-2031-4F23-8AC1-CF878C3301FD}" destId="{87EFB999-E56B-4C71-9FDB-10FE36F3FB22}" srcOrd="0" destOrd="0" presId="urn:microsoft.com/office/officeart/2005/8/layout/process4"/>
    <dgm:cxn modelId="{BF726F76-BDF9-4BB9-97DB-30E5AF28A3A4}" type="presParOf" srcId="{5707C744-2031-4F23-8AC1-CF878C3301FD}" destId="{277A8E6D-6164-4E85-BA13-87F209AFC0D3}" srcOrd="1" destOrd="0" presId="urn:microsoft.com/office/officeart/2005/8/layout/process4"/>
    <dgm:cxn modelId="{2AB90274-0222-4A91-93EA-6BDAD479D7DB}" type="presParOf" srcId="{5707C744-2031-4F23-8AC1-CF878C3301FD}" destId="{13E2F50B-56B1-404C-9E95-5BEBF6F037EE}" srcOrd="2" destOrd="0" presId="urn:microsoft.com/office/officeart/2005/8/layout/process4"/>
    <dgm:cxn modelId="{C0BE97A5-A275-4B89-A55C-AAB24F206D1E}" type="presParOf" srcId="{70E9E4CB-3B93-48C2-86FD-0EB7BAAB402D}" destId="{63F2D5DB-6AEF-451F-BC56-10FE78999006}" srcOrd="1" destOrd="0" presId="urn:microsoft.com/office/officeart/2005/8/layout/process4"/>
    <dgm:cxn modelId="{F348A151-E769-4A76-B668-745830BD3971}" type="presParOf" srcId="{70E9E4CB-3B93-48C2-86FD-0EB7BAAB402D}" destId="{F526BB90-5D96-4E16-9BC1-3D1229DCED8D}" srcOrd="2" destOrd="0" presId="urn:microsoft.com/office/officeart/2005/8/layout/process4"/>
    <dgm:cxn modelId="{5836CF98-0918-46EC-B647-8277C7BCD063}" type="presParOf" srcId="{F526BB90-5D96-4E16-9BC1-3D1229DCED8D}" destId="{65459F73-9B9A-4E5F-ACA0-F36853808FCE}" srcOrd="0" destOrd="0" presId="urn:microsoft.com/office/officeart/2005/8/layout/process4"/>
    <dgm:cxn modelId="{F3593C37-6595-4668-BE7F-EF8F70FA5B47}" type="presParOf" srcId="{70E9E4CB-3B93-48C2-86FD-0EB7BAAB402D}" destId="{20F21490-BC05-4C20-A3C5-CCD259B9F140}" srcOrd="3" destOrd="0" presId="urn:microsoft.com/office/officeart/2005/8/layout/process4"/>
    <dgm:cxn modelId="{49786FF6-3578-4FE4-BB62-D8A8EC1974A3}" type="presParOf" srcId="{70E9E4CB-3B93-48C2-86FD-0EB7BAAB402D}" destId="{0ABB71AF-23A1-482F-8192-7B77CD8C9900}" srcOrd="4" destOrd="0" presId="urn:microsoft.com/office/officeart/2005/8/layout/process4"/>
    <dgm:cxn modelId="{911597E9-265E-4CAB-AF60-0A7F2F32C0C0}" type="presParOf" srcId="{0ABB71AF-23A1-482F-8192-7B77CD8C9900}" destId="{A5DD645A-19DD-42BA-BC9B-3CDA6EE85ED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610F0-C449-4443-8C79-032B9F907E1B}">
      <dsp:nvSpPr>
        <dsp:cNvPr id="0" name=""/>
        <dsp:cNvSpPr/>
      </dsp:nvSpPr>
      <dsp:spPr>
        <a:xfrm>
          <a:off x="0" y="3780822"/>
          <a:ext cx="5130210" cy="1240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Um bom ambiente de desenvolvimento deve permitir:</a:t>
          </a:r>
          <a:endParaRPr lang="en-US" sz="1600" kern="1200"/>
        </a:p>
      </dsp:txBody>
      <dsp:txXfrm>
        <a:off x="0" y="3780822"/>
        <a:ext cx="5130210" cy="670113"/>
      </dsp:txXfrm>
    </dsp:sp>
    <dsp:sp modelId="{87EFB999-E56B-4C71-9FDB-10FE36F3FB22}">
      <dsp:nvSpPr>
        <dsp:cNvPr id="0" name=""/>
        <dsp:cNvSpPr/>
      </dsp:nvSpPr>
      <dsp:spPr>
        <a:xfrm>
          <a:off x="2504" y="4426117"/>
          <a:ext cx="1708400" cy="570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Rodar todos os testes com um único comando.</a:t>
          </a:r>
          <a:endParaRPr lang="en-US" sz="1300" kern="1200"/>
        </a:p>
      </dsp:txBody>
      <dsp:txXfrm>
        <a:off x="2504" y="4426117"/>
        <a:ext cx="1708400" cy="570837"/>
      </dsp:txXfrm>
    </dsp:sp>
    <dsp:sp modelId="{277A8E6D-6164-4E85-BA13-87F209AFC0D3}">
      <dsp:nvSpPr>
        <dsp:cNvPr id="0" name=""/>
        <dsp:cNvSpPr/>
      </dsp:nvSpPr>
      <dsp:spPr>
        <a:xfrm>
          <a:off x="1710904" y="4426117"/>
          <a:ext cx="1708400" cy="570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Gerar a versão final com facilidade.</a:t>
          </a:r>
          <a:endParaRPr lang="en-US" sz="1300" kern="1200"/>
        </a:p>
      </dsp:txBody>
      <dsp:txXfrm>
        <a:off x="1710904" y="4426117"/>
        <a:ext cx="1708400" cy="570837"/>
      </dsp:txXfrm>
    </dsp:sp>
    <dsp:sp modelId="{13E2F50B-56B1-404C-9E95-5BEBF6F037EE}">
      <dsp:nvSpPr>
        <dsp:cNvPr id="0" name=""/>
        <dsp:cNvSpPr/>
      </dsp:nvSpPr>
      <dsp:spPr>
        <a:xfrm>
          <a:off x="3419305" y="4426117"/>
          <a:ext cx="1708400" cy="570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Feedback rápido sobre erros.</a:t>
          </a:r>
          <a:endParaRPr lang="en-US" sz="1300" kern="1200"/>
        </a:p>
      </dsp:txBody>
      <dsp:txXfrm>
        <a:off x="3419305" y="4426117"/>
        <a:ext cx="1708400" cy="570837"/>
      </dsp:txXfrm>
    </dsp:sp>
    <dsp:sp modelId="{65459F73-9B9A-4E5F-ACA0-F36853808FCE}">
      <dsp:nvSpPr>
        <dsp:cNvPr id="0" name=""/>
        <dsp:cNvSpPr/>
      </dsp:nvSpPr>
      <dsp:spPr>
        <a:xfrm rot="10800000">
          <a:off x="0" y="1890855"/>
          <a:ext cx="5130210" cy="190858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Builds complicados ou lentos desencorajam testes e integração contínua.</a:t>
          </a:r>
          <a:endParaRPr lang="en-US" sz="1600" kern="1200"/>
        </a:p>
      </dsp:txBody>
      <dsp:txXfrm rot="10800000">
        <a:off x="0" y="1890855"/>
        <a:ext cx="5130210" cy="1240139"/>
      </dsp:txXfrm>
    </dsp:sp>
    <dsp:sp modelId="{A5DD645A-19DD-42BA-BC9B-3CDA6EE85ED9}">
      <dsp:nvSpPr>
        <dsp:cNvPr id="0" name=""/>
        <dsp:cNvSpPr/>
      </dsp:nvSpPr>
      <dsp:spPr>
        <a:xfrm rot="10800000">
          <a:off x="0" y="887"/>
          <a:ext cx="5130210" cy="190858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Um </a:t>
          </a:r>
          <a:r>
            <a:rPr lang="pt-BR" sz="1600" b="1" kern="1200"/>
            <a:t>sistema de build</a:t>
          </a:r>
          <a:r>
            <a:rPr lang="pt-BR" sz="1600" kern="1200"/>
            <a:t> precisa ser rápido e confiável.</a:t>
          </a:r>
          <a:endParaRPr lang="en-US" sz="1600" kern="1200"/>
        </a:p>
      </dsp:txBody>
      <dsp:txXfrm rot="10800000">
        <a:off x="0" y="887"/>
        <a:ext cx="5130210" cy="1240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5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5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6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9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3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8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3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8692-2C12-BD16-283B-2CA80561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3" r="9091" b="1801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569" y="1066800"/>
            <a:ext cx="51283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8737" y="1562101"/>
            <a:ext cx="4359744" cy="2738530"/>
          </a:xfrm>
        </p:spPr>
        <p:txBody>
          <a:bodyPr anchor="t">
            <a:normAutofit/>
          </a:bodyPr>
          <a:lstStyle/>
          <a:p>
            <a:r>
              <a:rPr lang="de-DE" b="0">
                <a:ea typeface="+mj-lt"/>
                <a:cs typeface="+mj-lt"/>
              </a:rPr>
              <a:t>Seminário: Código </a:t>
            </a:r>
            <a:br>
              <a:rPr lang="de-DE" b="0">
                <a:ea typeface="+mj-lt"/>
                <a:cs typeface="+mj-lt"/>
              </a:rPr>
            </a:br>
            <a:r>
              <a:rPr lang="de-DE" b="0">
                <a:ea typeface="+mj-lt"/>
                <a:cs typeface="+mj-lt"/>
              </a:rPr>
              <a:t>Limpo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00273" y="4300631"/>
            <a:ext cx="4358208" cy="933760"/>
          </a:xfrm>
        </p:spPr>
        <p:txBody>
          <a:bodyPr>
            <a:normAutofit fontScale="85000" lnSpcReduction="20000"/>
          </a:bodyPr>
          <a:lstStyle/>
          <a:p>
            <a:r>
              <a:rPr lang="de-DE" sz="1400"/>
              <a:t>Gustavo </a:t>
            </a:r>
            <a:r>
              <a:rPr lang="de-DE" sz="1400" err="1"/>
              <a:t>finkler</a:t>
            </a:r>
            <a:r>
              <a:rPr lang="de-DE" sz="1400"/>
              <a:t> </a:t>
            </a:r>
            <a:r>
              <a:rPr lang="de-DE" sz="1400" err="1"/>
              <a:t>haas</a:t>
            </a:r>
          </a:p>
          <a:p>
            <a:r>
              <a:rPr lang="de-DE" sz="1400"/>
              <a:t>Guilherme </a:t>
            </a:r>
            <a:r>
              <a:rPr lang="de-DE" sz="1400" err="1"/>
              <a:t>campos</a:t>
            </a:r>
            <a:r>
              <a:rPr lang="de-DE" sz="1400"/>
              <a:t> </a:t>
            </a:r>
            <a:r>
              <a:rPr lang="de-DE" sz="1400" err="1"/>
              <a:t>feuser</a:t>
            </a:r>
          </a:p>
          <a:p>
            <a:r>
              <a:rPr lang="de-DE" sz="1400"/>
              <a:t>Henrique </a:t>
            </a:r>
            <a:r>
              <a:rPr lang="de-DE" sz="1400" err="1"/>
              <a:t>goncalves</a:t>
            </a:r>
            <a:r>
              <a:rPr lang="de-DE" sz="1400"/>
              <a:t> </a:t>
            </a:r>
            <a:r>
              <a:rPr lang="de-DE" sz="1400" err="1"/>
              <a:t>moresco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37" y="5780876"/>
            <a:ext cx="51311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8228F0-A48E-C716-C58F-1A3ADA1C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CARACTERÍSTICAS INTERNAS DO JUNIT</a:t>
            </a:r>
            <a:endParaRPr lang="pt-BR"/>
          </a:p>
        </p:txBody>
      </p:sp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3F3D62F7-3D91-1EC8-82DC-245E9373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276104"/>
            <a:ext cx="5648193" cy="172082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DCD55-DA7D-C208-D2D9-6BB65DAD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73143" cy="3027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600" b="1">
                <a:latin typeface="Arial"/>
                <a:cs typeface="Arial"/>
              </a:rPr>
              <a:t>O QUE É O JUNIT?</a:t>
            </a:r>
            <a:br>
              <a:rPr lang="pt-BR" sz="1400">
                <a:latin typeface="Arial"/>
                <a:cs typeface="Arial"/>
              </a:rPr>
            </a:br>
            <a:r>
              <a:rPr lang="pt-BR" sz="1400">
                <a:latin typeface="Arial"/>
                <a:ea typeface="+mn-lt"/>
                <a:cs typeface="+mn-lt"/>
              </a:rPr>
              <a:t>O </a:t>
            </a:r>
            <a:r>
              <a:rPr lang="pt-BR" sz="1400" err="1">
                <a:latin typeface="Arial"/>
                <a:ea typeface="+mn-lt"/>
                <a:cs typeface="+mn-lt"/>
              </a:rPr>
              <a:t>JUnit</a:t>
            </a:r>
            <a:r>
              <a:rPr lang="pt-BR" sz="1400">
                <a:latin typeface="Arial"/>
                <a:ea typeface="+mn-lt"/>
                <a:cs typeface="+mn-lt"/>
              </a:rPr>
              <a:t> é uma framework para criar e executar testes automatizados em Java, que ajuda a garantir que o código funcione corretamente.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err="1">
                <a:latin typeface="Arial"/>
                <a:cs typeface="Arial"/>
              </a:rPr>
              <a:t>Origem</a:t>
            </a:r>
            <a:r>
              <a:rPr lang="en-US" sz="1600" b="1">
                <a:latin typeface="Arial"/>
                <a:cs typeface="Arial"/>
              </a:rPr>
              <a:t> do JUnit:</a:t>
            </a:r>
            <a:endParaRPr lang="en-US" sz="1600" b="1"/>
          </a:p>
          <a:p>
            <a:pPr>
              <a:lnSpc>
                <a:spcPct val="110000"/>
              </a:lnSpc>
            </a:pPr>
            <a:r>
              <a:rPr lang="en-US" sz="1400">
                <a:latin typeface="Arial"/>
                <a:cs typeface="Arial"/>
              </a:rPr>
              <a:t>O JUnit </a:t>
            </a:r>
            <a:r>
              <a:rPr lang="en-US" sz="1400" err="1">
                <a:latin typeface="Arial"/>
                <a:cs typeface="Arial"/>
              </a:rPr>
              <a:t>nasceu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dentro</a:t>
            </a:r>
            <a:r>
              <a:rPr lang="en-US" sz="1400">
                <a:latin typeface="Arial"/>
                <a:cs typeface="Arial"/>
              </a:rPr>
              <a:t> de um </a:t>
            </a:r>
            <a:r>
              <a:rPr lang="en-US" sz="1400" err="1">
                <a:latin typeface="Arial"/>
                <a:cs typeface="Arial"/>
              </a:rPr>
              <a:t>avião</a:t>
            </a:r>
            <a:r>
              <a:rPr lang="en-US" sz="1400">
                <a:latin typeface="Arial"/>
                <a:cs typeface="Arial"/>
              </a:rPr>
              <a:t>, </a:t>
            </a:r>
            <a:r>
              <a:rPr lang="en-US" sz="1400" err="1">
                <a:latin typeface="Arial"/>
                <a:cs typeface="Arial"/>
              </a:rPr>
              <a:t>durante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uma</a:t>
            </a:r>
            <a:r>
              <a:rPr lang="en-US" sz="1400">
                <a:latin typeface="Arial"/>
                <a:cs typeface="Arial"/>
              </a:rPr>
              <a:t> conversa entre Kent Beck e Erich Gamma.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>
                <a:latin typeface="Arial"/>
                <a:cs typeface="Arial"/>
              </a:rPr>
              <a:t>Em </a:t>
            </a:r>
            <a:r>
              <a:rPr lang="en-US" sz="1400" err="1">
                <a:latin typeface="Arial"/>
                <a:cs typeface="Arial"/>
              </a:rPr>
              <a:t>poucas</a:t>
            </a:r>
            <a:r>
              <a:rPr lang="en-US" sz="1400">
                <a:latin typeface="Arial"/>
                <a:cs typeface="Arial"/>
              </a:rPr>
              <a:t> horas, </a:t>
            </a:r>
            <a:r>
              <a:rPr lang="en-US" sz="1400" err="1">
                <a:latin typeface="Arial"/>
                <a:cs typeface="Arial"/>
              </a:rPr>
              <a:t>criaram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os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fundamentos</a:t>
            </a:r>
            <a:r>
              <a:rPr lang="en-US" sz="1400">
                <a:latin typeface="Arial"/>
                <a:cs typeface="Arial"/>
              </a:rPr>
              <a:t> do JUnit, </a:t>
            </a:r>
            <a:r>
              <a:rPr lang="en-US" sz="1400" err="1">
                <a:latin typeface="Arial"/>
                <a:cs typeface="Arial"/>
              </a:rPr>
              <a:t>combinando</a:t>
            </a:r>
            <a:r>
              <a:rPr lang="en-US" sz="1400">
                <a:latin typeface="Arial"/>
                <a:cs typeface="Arial"/>
              </a:rPr>
              <a:t> as </a:t>
            </a:r>
            <a:r>
              <a:rPr lang="en-US" sz="1400" err="1">
                <a:latin typeface="Arial"/>
                <a:cs typeface="Arial"/>
              </a:rPr>
              <a:t>ideias</a:t>
            </a:r>
            <a:r>
              <a:rPr lang="en-US" sz="1400">
                <a:latin typeface="Arial"/>
                <a:cs typeface="Arial"/>
              </a:rPr>
              <a:t> de testes de Kent </a:t>
            </a:r>
            <a:r>
              <a:rPr lang="en-US" sz="1400" err="1">
                <a:latin typeface="Arial"/>
                <a:cs typeface="Arial"/>
              </a:rPr>
              <a:t>em</a:t>
            </a:r>
            <a:r>
              <a:rPr lang="en-US" sz="1400">
                <a:latin typeface="Arial"/>
                <a:cs typeface="Arial"/>
              </a:rPr>
              <a:t> Smalltalk com a </a:t>
            </a:r>
            <a:r>
              <a:rPr lang="en-US" sz="1400" err="1">
                <a:latin typeface="Arial"/>
                <a:cs typeface="Arial"/>
              </a:rPr>
              <a:t>linguagem</a:t>
            </a:r>
            <a:r>
              <a:rPr lang="en-US" sz="1400">
                <a:latin typeface="Arial"/>
                <a:cs typeface="Arial"/>
              </a:rPr>
              <a:t> Java.</a:t>
            </a: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08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F51AADC7-88FC-2D78-CB91-BDD47A45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7" r="8467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58" name="Rectangle 53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68DF91-A0A7-FCC6-C9F6-C2B50BBA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413885" cy="26714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solidFill>
                  <a:srgbClr val="FFFFFF"/>
                </a:solidFill>
                <a:latin typeface="Arial"/>
                <a:cs typeface="Arial"/>
              </a:rPr>
              <a:t>O que é o </a:t>
            </a:r>
            <a:r>
              <a:rPr lang="pt-BR" sz="2800" err="1">
                <a:solidFill>
                  <a:srgbClr val="FFFFFF"/>
                </a:solidFill>
                <a:latin typeface="Arial"/>
                <a:cs typeface="Arial"/>
              </a:rPr>
              <a:t>ComparisonCompactor</a:t>
            </a:r>
            <a:r>
              <a:rPr lang="pt-BR" sz="280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lang="pt-BR" sz="2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br>
              <a:rPr lang="en-US" sz="2500"/>
            </a:br>
            <a:endParaRPr lang="en-US" sz="2500">
              <a:solidFill>
                <a:srgbClr val="FFFFFF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497546-01C0-C6A0-C0BB-6E3FC4F5B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78627"/>
            <a:ext cx="5288049" cy="36476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800">
                <a:latin typeface="Arial"/>
                <a:cs typeface="Arial"/>
              </a:rPr>
              <a:t>É uma parte engenhosa do </a:t>
            </a:r>
            <a:r>
              <a:rPr lang="pt-BR" sz="1800" err="1">
                <a:latin typeface="Arial"/>
                <a:cs typeface="Arial"/>
              </a:rPr>
              <a:t>JUnit</a:t>
            </a:r>
            <a:r>
              <a:rPr lang="pt-BR" sz="1800">
                <a:latin typeface="Arial"/>
                <a:cs typeface="Arial"/>
              </a:rPr>
              <a:t> usada para destacar diferenças entre duas </a:t>
            </a:r>
            <a:r>
              <a:rPr lang="pt-BR" sz="1800" err="1">
                <a:latin typeface="Arial"/>
                <a:cs typeface="Arial"/>
              </a:rPr>
              <a:t>strings</a:t>
            </a:r>
            <a:r>
              <a:rPr lang="pt-BR" sz="1800">
                <a:latin typeface="Arial"/>
                <a:cs typeface="Arial"/>
              </a:rPr>
              <a:t> que falham em um teste.</a:t>
            </a:r>
            <a:endParaRPr lang="pt-BR" sz="1800"/>
          </a:p>
          <a:p>
            <a:pPr>
              <a:lnSpc>
                <a:spcPct val="110000"/>
              </a:lnSpc>
            </a:pPr>
            <a:r>
              <a:rPr lang="pt-BR" sz="1800">
                <a:latin typeface="Arial"/>
                <a:cs typeface="Arial"/>
              </a:rPr>
              <a:t>Por exemplo, ao comparar "ABCDE" com "ABXDE", o módulo gera uma mensagem como: </a:t>
            </a:r>
            <a:br>
              <a:rPr lang="pt-BR" sz="1800">
                <a:latin typeface="Arial"/>
                <a:cs typeface="Arial"/>
              </a:rPr>
            </a:br>
            <a:r>
              <a:rPr lang="pt-BR" sz="1800" b="1">
                <a:latin typeface="Arial"/>
                <a:cs typeface="Arial"/>
              </a:rPr>
              <a:t>&lt;..</a:t>
            </a:r>
            <a:r>
              <a:rPr lang="pt-BR" sz="1800" b="1">
                <a:solidFill>
                  <a:srgbClr val="FF0000"/>
                </a:solidFill>
                <a:latin typeface="Arial"/>
                <a:cs typeface="Arial"/>
              </a:rPr>
              <a:t>.B[X]</a:t>
            </a:r>
            <a:r>
              <a:rPr lang="pt-BR" sz="1800" b="1">
                <a:latin typeface="Arial"/>
                <a:cs typeface="Arial"/>
              </a:rPr>
              <a:t>D...&gt;</a:t>
            </a:r>
          </a:p>
          <a:p>
            <a:pPr>
              <a:lnSpc>
                <a:spcPct val="110000"/>
              </a:lnSpc>
            </a:pPr>
            <a:r>
              <a:rPr lang="pt-BR" sz="1800">
                <a:latin typeface="Arial"/>
                <a:cs typeface="Arial"/>
              </a:rPr>
              <a:t>Isso ajuda o programador a ver rapidamente onde está o erro, especialmente quando as </a:t>
            </a:r>
            <a:r>
              <a:rPr lang="pt-BR" sz="1800" err="1">
                <a:latin typeface="Arial"/>
                <a:cs typeface="Arial"/>
              </a:rPr>
              <a:t>strings</a:t>
            </a:r>
            <a:r>
              <a:rPr lang="pt-BR" sz="1800">
                <a:latin typeface="Arial"/>
                <a:cs typeface="Arial"/>
              </a:rPr>
              <a:t> são longas e parecidas.</a:t>
            </a:r>
            <a:endParaRPr lang="pt-BR" sz="1800"/>
          </a:p>
          <a:p>
            <a:pPr marL="0" indent="0">
              <a:lnSpc>
                <a:spcPct val="110000"/>
              </a:lnSpc>
              <a:buNone/>
            </a:pPr>
            <a:endParaRPr lang="pt-BR" sz="1800">
              <a:latin typeface="Grandview Dis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44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D7214-226E-B591-5D61-674369AE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200" b="0">
                <a:latin typeface="Arial"/>
                <a:cs typeface="Arial"/>
              </a:rPr>
              <a:t>Exemplos de Uso:</a:t>
            </a:r>
            <a:endParaRPr lang="pt-BR" sz="2200"/>
          </a:p>
          <a:p>
            <a:pPr>
              <a:lnSpc>
                <a:spcPct val="90000"/>
              </a:lnSpc>
            </a:pPr>
            <a:br>
              <a:rPr lang="en-US" sz="2200"/>
            </a:br>
            <a:endParaRPr lang="en-US" sz="2200"/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ço Reservado para Conteúdo 34" descr="Texto&#10;&#10;O conteúdo gerado por IA pode estar incorreto.">
            <a:extLst>
              <a:ext uri="{FF2B5EF4-FFF2-40B4-BE49-F238E27FC236}">
                <a16:creationId xmlns:a16="http://schemas.microsoft.com/office/drawing/2014/main" id="{5E933723-05E9-3CEE-0FE9-9555C4D10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619" y="2227019"/>
            <a:ext cx="7038972" cy="1895475"/>
          </a:xfrm>
        </p:spPr>
      </p:pic>
      <p:pic>
        <p:nvPicPr>
          <p:cNvPr id="36" name="Imagem 3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54C35760-2BCA-BD39-3ACC-B1E0CA19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4" y="4366415"/>
            <a:ext cx="5400123" cy="16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7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5176D8-722D-ACF4-590B-B9EE81D8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pt-BR">
                <a:latin typeface="Arial"/>
                <a:ea typeface="Arial"/>
                <a:cs typeface="Arial"/>
              </a:rPr>
              <a:t>REFATORANDO O SERIALDATE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45723-2D6F-4544-20C6-8271F0583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700" b="1">
                <a:latin typeface="Arial"/>
                <a:cs typeface="Arial"/>
              </a:rPr>
              <a:t>OBJETIVOS:</a:t>
            </a:r>
            <a:endParaRPr lang="pt-BR" sz="1700" b="1"/>
          </a:p>
          <a:p>
            <a:pPr>
              <a:lnSpc>
                <a:spcPct val="110000"/>
              </a:lnSpc>
            </a:pPr>
            <a:r>
              <a:rPr lang="pt-BR" sz="1700">
                <a:latin typeface="Arial"/>
                <a:cs typeface="Arial"/>
              </a:rPr>
              <a:t>Demonstrar como realizar uma revisão e refatoração profissional de código legado (no caso, a classe </a:t>
            </a:r>
            <a:r>
              <a:rPr lang="pt-BR" sz="1700" err="1">
                <a:latin typeface="Arial"/>
                <a:cs typeface="Arial"/>
              </a:rPr>
              <a:t>SerialDate</a:t>
            </a:r>
            <a:r>
              <a:rPr lang="pt-BR" sz="1700">
                <a:latin typeface="Arial"/>
                <a:cs typeface="Arial"/>
              </a:rPr>
              <a:t>), utilizando testes automatizados como suporte para compreensão, validação e melhoria progressiva da base de código.</a:t>
            </a:r>
            <a:endParaRPr lang="pt-BR" sz="1700"/>
          </a:p>
          <a:p>
            <a:pPr marL="0" indent="0">
              <a:lnSpc>
                <a:spcPct val="110000"/>
              </a:lnSpc>
              <a:buNone/>
            </a:pPr>
            <a:r>
              <a:rPr lang="pt-BR" sz="1700" b="1">
                <a:latin typeface="Arial"/>
                <a:cs typeface="Arial"/>
              </a:rPr>
              <a:t>CONTEXTO INICIAL:</a:t>
            </a:r>
            <a:endParaRPr lang="pt-BR" sz="1700" b="1"/>
          </a:p>
          <a:p>
            <a:pPr>
              <a:lnSpc>
                <a:spcPct val="110000"/>
              </a:lnSpc>
            </a:pPr>
            <a:r>
              <a:rPr lang="pt-BR" sz="1700">
                <a:latin typeface="Arial"/>
                <a:cs typeface="Arial"/>
              </a:rPr>
              <a:t>O autor deixa claro que não se trata de crítica pessoal ao criador da classe (David Gilbert), mas sim de uma revisão técnica construtiva.</a:t>
            </a:r>
          </a:p>
          <a:p>
            <a:pPr>
              <a:lnSpc>
                <a:spcPct val="110000"/>
              </a:lnSpc>
            </a:pPr>
            <a:r>
              <a:rPr lang="pt-BR" sz="1700">
                <a:latin typeface="Arial"/>
                <a:cs typeface="Arial"/>
              </a:rPr>
              <a:t>David, ao compartilhar a </a:t>
            </a:r>
            <a:r>
              <a:rPr lang="pt-BR" sz="1700" err="1">
                <a:latin typeface="Arial"/>
                <a:cs typeface="Arial"/>
              </a:rPr>
              <a:t>SerialDate</a:t>
            </a:r>
            <a:r>
              <a:rPr lang="pt-BR" sz="1700">
                <a:latin typeface="Arial"/>
                <a:cs typeface="Arial"/>
              </a:rPr>
              <a:t> publicamente, prestou um grande serviço à comunidade, criando uma classe útil que foca em datas, não em horas – eliminando a necessidade de utilização de outras APIs Java.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06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29251-F5C6-BC36-7462-70012A07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pt-BR">
                <a:latin typeface="Arial"/>
                <a:cs typeface="Arial"/>
              </a:rPr>
              <a:t>PROBLEMA INICIAL: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BC997C-02D5-4967-B535-73BE25AA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pt-BR" sz="13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700">
                <a:latin typeface="Arial"/>
                <a:cs typeface="Arial"/>
              </a:rPr>
              <a:t>Embora existam testes unitários (</a:t>
            </a:r>
            <a:r>
              <a:rPr lang="pt-BR" sz="1700" err="1">
                <a:latin typeface="Arial"/>
                <a:cs typeface="Arial"/>
              </a:rPr>
              <a:t>SerialDateTests</a:t>
            </a:r>
            <a:r>
              <a:rPr lang="pt-BR" sz="1700">
                <a:latin typeface="Arial"/>
                <a:cs typeface="Arial"/>
              </a:rPr>
              <a:t>), eles cobrem apenas ~50% das instruções de código.</a:t>
            </a:r>
          </a:p>
          <a:p>
            <a:pPr>
              <a:lnSpc>
                <a:spcPct val="110000"/>
              </a:lnSpc>
            </a:pPr>
            <a:r>
              <a:rPr lang="pt-BR" sz="1700">
                <a:latin typeface="Arial"/>
                <a:cs typeface="Arial"/>
              </a:rPr>
              <a:t>Um exemplo claro é o método </a:t>
            </a:r>
            <a:r>
              <a:rPr lang="pt-BR" sz="1700" err="1">
                <a:latin typeface="Arial"/>
                <a:cs typeface="Arial"/>
              </a:rPr>
              <a:t>MonthCodeToQuarter</a:t>
            </a:r>
            <a:r>
              <a:rPr lang="pt-BR" sz="1700">
                <a:latin typeface="Arial"/>
                <a:cs typeface="Arial"/>
              </a:rPr>
              <a:t>(), que não é testado nem utilizado.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800" b="1">
                <a:latin typeface="Arial"/>
                <a:cs typeface="Arial"/>
              </a:rPr>
              <a:t>ABORDAGEM DO AUTOR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pt-BR" sz="1700">
                <a:latin typeface="Arial"/>
                <a:cs typeface="Arial"/>
              </a:rPr>
              <a:t>Executar e validar os testes existentes.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pt-BR" sz="1700">
                <a:latin typeface="Arial"/>
                <a:cs typeface="Arial"/>
              </a:rPr>
              <a:t>Criar novos testes, com comportamento esperado e maior abrangência.</a:t>
            </a:r>
          </a:p>
          <a:p>
            <a:pPr marL="0" indent="0">
              <a:lnSpc>
                <a:spcPct val="110000"/>
              </a:lnSpc>
              <a:buNone/>
            </a:pPr>
            <a:endParaRPr lang="pt-BR" sz="1300" b="1"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5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193D5-3DF4-91E3-1B24-943378B2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FILOSOFIA DA REFATORAÇÃO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AE54E-E805-071B-E2F8-F7DD390C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2"/>
            <a:ext cx="10890929" cy="3666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latin typeface="Arial"/>
                <a:cs typeface="Arial"/>
              </a:rPr>
              <a:t>Antes de modificar código legado (código desatualizado), é fundamental escrevê-lo de forma testável e coberta por testes confiáveis.</a:t>
            </a:r>
          </a:p>
          <a:p>
            <a:r>
              <a:rPr lang="pt-BR">
                <a:latin typeface="Arial"/>
                <a:cs typeface="Arial"/>
              </a:rPr>
              <a:t>Compreensão precede refatoração: não se pode melhorar algo que você não entende completamente.</a:t>
            </a:r>
          </a:p>
          <a:p>
            <a:r>
              <a:rPr lang="pt-BR">
                <a:latin typeface="Arial"/>
                <a:cs typeface="Arial"/>
              </a:rPr>
              <a:t>Testes também podem expressar expectativas de comportamento, mesmo antes de estarem implementadas.</a:t>
            </a:r>
            <a:endParaRPr lang="pt-BR"/>
          </a:p>
          <a:p>
            <a:endParaRPr lang="pt-B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E2835-13A9-CE41-5BA6-8BF45C9E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1840B5-F279-EFD7-6186-FC389AB3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VANTAGENS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DBDD1A-5EED-FC97-58EF-87F3A07D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2"/>
            <a:ext cx="10890929" cy="3666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A refatoração começa com testes abrangentes;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Cobertura de testes é fundamental para segurança durante mudanças;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Refatorar código legado é um processo que exige cautela, compreensão e iteração;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Testes que inicialmente falham podem servir como especificação do comportamento desejado.</a:t>
            </a:r>
            <a:endParaRPr lang="pt-BR" sz="1900"/>
          </a:p>
          <a:p>
            <a:pPr marL="0" indent="0">
              <a:lnSpc>
                <a:spcPct val="110000"/>
              </a:lnSpc>
              <a:buNone/>
            </a:pPr>
            <a:r>
              <a:rPr lang="pt-BR" b="1">
                <a:latin typeface="Arial"/>
                <a:cs typeface="Arial"/>
              </a:rPr>
              <a:t>DESVANTAGENS</a:t>
            </a:r>
            <a:endParaRPr lang="pt-BR" b="1"/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Criar testes para código legado pode ser difícil se ele for mal estruturado;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Pode haver resistência a modificar código que “já funciona”;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Requer tempo e ferramentas adequadas.</a:t>
            </a:r>
            <a:endParaRPr lang="pt-BR" sz="19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E2835-13A9-CE41-5BA6-8BF45C9E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6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Imagem 3" descr="Texto">
            <a:extLst>
              <a:ext uri="{FF2B5EF4-FFF2-40B4-BE49-F238E27FC236}">
                <a16:creationId xmlns:a16="http://schemas.microsoft.com/office/drawing/2014/main" id="{941ECB1B-00EE-D679-9B56-CBE56D8D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3268" r="3666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39" name="Rectangle 33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7B5BAA-937A-5220-6916-DCFD0E62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pt-BR" b="0">
                <a:solidFill>
                  <a:srgbClr val="FFFFFF"/>
                </a:solidFill>
                <a:latin typeface="Arial"/>
                <a:cs typeface="Arial"/>
              </a:rPr>
              <a:t>MAUS CHEIROS E HEURÍSTICAS</a:t>
            </a:r>
            <a:endParaRPr lang="pt-BR">
              <a:solidFill>
                <a:srgbClr val="FFFFFF"/>
              </a:solidFill>
            </a:endParaRPr>
          </a:p>
        </p:txBody>
      </p:sp>
      <p:cxnSp>
        <p:nvCxnSpPr>
          <p:cNvPr id="40" name="Straight Connector 35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9A8EC3A0-EBC3-D3E4-59BA-2265C76E2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>
                <a:latin typeface="Arial"/>
                <a:cs typeface="Arial"/>
              </a:rPr>
              <a:t>Reúne uma lista prática de </a:t>
            </a:r>
            <a:r>
              <a:rPr lang="pt-BR" b="1">
                <a:latin typeface="Arial"/>
                <a:cs typeface="Arial"/>
              </a:rPr>
              <a:t>"code smells" (maus cheiros de código)</a:t>
            </a:r>
            <a:r>
              <a:rPr lang="pt-BR">
                <a:latin typeface="Arial"/>
                <a:cs typeface="Arial"/>
              </a:rPr>
              <a:t> e </a:t>
            </a:r>
            <a:r>
              <a:rPr lang="pt-BR" b="1">
                <a:latin typeface="Arial"/>
                <a:cs typeface="Arial"/>
              </a:rPr>
              <a:t>heurísticas</a:t>
            </a:r>
            <a:r>
              <a:rPr lang="pt-BR">
                <a:latin typeface="Arial"/>
                <a:cs typeface="Arial"/>
              </a:rPr>
              <a:t> organizadas por categorias. Esses "cheiros" são indícios de que o código pode estar mal projetado, difícil de entender ou manter. As </a:t>
            </a:r>
            <a:r>
              <a:rPr lang="pt-BR" b="1">
                <a:latin typeface="Arial"/>
                <a:cs typeface="Arial"/>
              </a:rPr>
              <a:t>heurísticas</a:t>
            </a:r>
            <a:r>
              <a:rPr lang="pt-BR">
                <a:latin typeface="Arial"/>
                <a:cs typeface="Arial"/>
              </a:rPr>
              <a:t>, por outro lado, são boas práticas que ajudam a evitar esses problemas.</a:t>
            </a:r>
            <a:endParaRPr lang="pt-BR"/>
          </a:p>
          <a:p>
            <a:pPr marL="0" indent="0">
              <a:buNone/>
            </a:pPr>
            <a:r>
              <a:rPr lang="pt-BR">
                <a:latin typeface="Arial"/>
                <a:cs typeface="Arial"/>
              </a:rPr>
              <a:t>O autor destaca que </a:t>
            </a:r>
            <a:r>
              <a:rPr lang="pt-BR" b="1">
                <a:latin typeface="Arial"/>
                <a:cs typeface="Arial"/>
              </a:rPr>
              <a:t>bons desenvolvedores treinam sua sensibilidade</a:t>
            </a:r>
            <a:r>
              <a:rPr lang="pt-BR">
                <a:latin typeface="Arial"/>
                <a:cs typeface="Arial"/>
              </a:rPr>
              <a:t> para detectar esses sinais e corrigir o código antes que ele se torne problemático.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3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Texto&#10;&#10;O conteúdo gerado por IA pode estar incorreto.">
            <a:extLst>
              <a:ext uri="{FF2B5EF4-FFF2-40B4-BE49-F238E27FC236}">
                <a16:creationId xmlns:a16="http://schemas.microsoft.com/office/drawing/2014/main" id="{DF562D1A-97BE-A6CC-EAED-52E4D9BA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1768" r="25932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02CDA5-FC53-BE11-CF06-D005D1A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  <a:latin typeface="Arial"/>
                <a:cs typeface="Arial"/>
              </a:rPr>
              <a:t>Comentários</a:t>
            </a:r>
            <a:endParaRPr lang="pt-BR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6A6067-8D6B-23E0-D883-561766CB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500" b="1">
                <a:latin typeface="Arial"/>
                <a:ea typeface="Arial"/>
                <a:cs typeface="Arial"/>
              </a:rPr>
              <a:t>Comentário bom explica o porquê</a:t>
            </a:r>
            <a:r>
              <a:rPr lang="pt-BR" sz="1500">
                <a:latin typeface="Arial"/>
                <a:ea typeface="Arial"/>
                <a:cs typeface="Arial"/>
              </a:rPr>
              <a:t>, não o como. O código já deve ser claro o suficiente para explicar como funciona.</a:t>
            </a:r>
            <a:endParaRPr lang="pt-BR"/>
          </a:p>
          <a:p>
            <a:pPr marL="0" indent="0">
              <a:lnSpc>
                <a:spcPct val="110000"/>
              </a:lnSpc>
              <a:buNone/>
            </a:pPr>
            <a:r>
              <a:rPr lang="pt-BR" sz="1500" b="1">
                <a:latin typeface="Arial"/>
                <a:ea typeface="Arial"/>
                <a:cs typeface="Arial"/>
              </a:rPr>
              <a:t>Comentários desnecessários ou enganosos</a:t>
            </a:r>
            <a:r>
              <a:rPr lang="pt-BR" sz="1500">
                <a:latin typeface="Arial"/>
                <a:ea typeface="Arial"/>
                <a:cs typeface="Arial"/>
              </a:rPr>
              <a:t> são piores do que nenhum.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500" b="1">
                <a:latin typeface="Arial"/>
                <a:ea typeface="Arial"/>
                <a:cs typeface="Arial"/>
              </a:rPr>
              <a:t>Comentários obsoletos</a:t>
            </a:r>
            <a:r>
              <a:rPr lang="pt-BR" sz="1500">
                <a:latin typeface="Arial"/>
                <a:ea typeface="Arial"/>
                <a:cs typeface="Arial"/>
              </a:rPr>
              <a:t> são perigosos, pois passam informações erradas.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500" b="1">
                <a:latin typeface="Arial"/>
                <a:ea typeface="Arial"/>
                <a:cs typeface="Arial"/>
              </a:rPr>
              <a:t>Evite redundância</a:t>
            </a:r>
            <a:r>
              <a:rPr lang="pt-BR" sz="1500">
                <a:latin typeface="Arial"/>
                <a:ea typeface="Arial"/>
                <a:cs typeface="Arial"/>
              </a:rPr>
              <a:t> (comentários que repetem o que o código já diz).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500" b="1">
                <a:latin typeface="Arial"/>
                <a:ea typeface="Arial"/>
                <a:cs typeface="Arial"/>
              </a:rPr>
              <a:t>Use comentários para:</a:t>
            </a:r>
          </a:p>
          <a:p>
            <a:pPr marL="228600" lvl="1" indent="-228600">
              <a:lnSpc>
                <a:spcPct val="110000"/>
              </a:lnSpc>
              <a:buFont typeface=""/>
              <a:buChar char="•"/>
            </a:pPr>
            <a:r>
              <a:rPr lang="pt-BR" sz="1500">
                <a:latin typeface="Arial"/>
                <a:ea typeface="Arial"/>
                <a:cs typeface="Arial"/>
              </a:rPr>
              <a:t>Justificar decisões complexas.</a:t>
            </a:r>
          </a:p>
          <a:p>
            <a:pPr marL="228600" lvl="1" indent="-228600">
              <a:lnSpc>
                <a:spcPct val="110000"/>
              </a:lnSpc>
              <a:buFont typeface=""/>
              <a:buChar char="•"/>
            </a:pPr>
            <a:r>
              <a:rPr lang="pt-BR" sz="1500">
                <a:latin typeface="Arial"/>
                <a:ea typeface="Arial"/>
                <a:cs typeface="Arial"/>
              </a:rPr>
              <a:t>Marcar partes do código que exigem revisão (</a:t>
            </a:r>
            <a:r>
              <a:rPr lang="pt-BR" sz="1500" err="1">
                <a:latin typeface="Arial"/>
                <a:ea typeface="Arial"/>
                <a:cs typeface="Arial"/>
              </a:rPr>
              <a:t>ex</a:t>
            </a:r>
            <a:r>
              <a:rPr lang="pt-BR" sz="1500">
                <a:latin typeface="Arial"/>
                <a:ea typeface="Arial"/>
                <a:cs typeface="Arial"/>
              </a:rPr>
              <a:t>: </a:t>
            </a:r>
            <a:r>
              <a:rPr lang="pt-BR" sz="1500">
                <a:latin typeface="Roboto Mono"/>
                <a:ea typeface="Roboto Mono"/>
                <a:cs typeface="Roboto Mono"/>
              </a:rPr>
              <a:t>TODO</a:t>
            </a:r>
            <a:r>
              <a:rPr lang="pt-BR" sz="1500">
                <a:latin typeface="Arial"/>
                <a:ea typeface="Arial"/>
                <a:cs typeface="Arial"/>
              </a:rPr>
              <a:t>).</a:t>
            </a:r>
          </a:p>
          <a:p>
            <a:pPr marL="228600" lvl="1" indent="-228600">
              <a:lnSpc>
                <a:spcPct val="110000"/>
              </a:lnSpc>
              <a:buFont typeface=""/>
              <a:buChar char="•"/>
            </a:pPr>
            <a:r>
              <a:rPr lang="pt-BR" sz="1500">
                <a:latin typeface="Arial"/>
                <a:ea typeface="Arial"/>
                <a:cs typeface="Arial"/>
              </a:rPr>
              <a:t>Explicar regras de negócio específicas que não são óbvias.</a:t>
            </a:r>
            <a:endParaRPr lang="pt-BR" sz="1500"/>
          </a:p>
        </p:txBody>
      </p:sp>
    </p:spTree>
    <p:extLst>
      <p:ext uri="{BB962C8B-B14F-4D97-AF65-F5344CB8AC3E}">
        <p14:creationId xmlns:p14="http://schemas.microsoft.com/office/powerpoint/2010/main" val="391010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B86C66-0E5B-2472-E6BE-47F5AD64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pt-BR">
                <a:latin typeface="Arial"/>
                <a:cs typeface="Arial"/>
              </a:rPr>
              <a:t>Ambiente</a:t>
            </a:r>
            <a:endParaRPr lang="pt-BR"/>
          </a:p>
        </p:txBody>
      </p:sp>
      <p:pic>
        <p:nvPicPr>
          <p:cNvPr id="13" name="Imagem 12" descr="Texto&#10;&#10;O conteúdo gerado por IA pode estar incorreto.">
            <a:extLst>
              <a:ext uri="{FF2B5EF4-FFF2-40B4-BE49-F238E27FC236}">
                <a16:creationId xmlns:a16="http://schemas.microsoft.com/office/drawing/2014/main" id="{52863B38-2A20-D27A-13A7-2F87D57B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864709"/>
            <a:ext cx="4806291" cy="3118059"/>
          </a:xfrm>
          <a:prstGeom prst="rect">
            <a:avLst/>
          </a:prstGeom>
        </p:spPr>
      </p:pic>
      <p:graphicFrame>
        <p:nvGraphicFramePr>
          <p:cNvPr id="27" name="Espaço Reservado para Conteúdo 2">
            <a:extLst>
              <a:ext uri="{FF2B5EF4-FFF2-40B4-BE49-F238E27FC236}">
                <a16:creationId xmlns:a16="http://schemas.microsoft.com/office/drawing/2014/main" id="{FE26A64D-25C4-8036-87B9-9D9E55D10B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799" y="960119"/>
          <a:ext cx="5130210" cy="502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7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5E138-C371-FAE3-B7C2-B77016A5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 CONCORRÊNCIA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DD0705-9D26-4B9E-940E-EB5815D7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76036"/>
            <a:ext cx="6291472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600" b="1">
                <a:latin typeface="Arial"/>
                <a:cs typeface="Arial"/>
              </a:rPr>
              <a:t>O que é concorrência?</a:t>
            </a:r>
            <a:r>
              <a:rPr lang="pt-BR" sz="1600">
                <a:latin typeface="Arial"/>
                <a:cs typeface="Arial"/>
              </a:rPr>
              <a:t> Técnica utilizada para executar tarefas em paralelo</a:t>
            </a:r>
            <a:endParaRPr lang="pt-BR" sz="1600"/>
          </a:p>
          <a:p>
            <a:pPr>
              <a:lnSpc>
                <a:spcPct val="110000"/>
              </a:lnSpc>
            </a:pPr>
            <a:r>
              <a:rPr lang="pt-BR" sz="1600" b="1">
                <a:latin typeface="Arial"/>
                <a:cs typeface="Arial"/>
              </a:rPr>
              <a:t>Objetivo central:</a:t>
            </a:r>
            <a:r>
              <a:rPr lang="pt-BR" sz="1600">
                <a:latin typeface="Arial"/>
                <a:cs typeface="Arial"/>
              </a:rPr>
              <a:t> Melhorar desempenho e responsividade em sistemas.</a:t>
            </a:r>
            <a:endParaRPr lang="pt-BR" sz="1600"/>
          </a:p>
          <a:p>
            <a:pPr>
              <a:lnSpc>
                <a:spcPct val="110000"/>
              </a:lnSpc>
            </a:pPr>
            <a:r>
              <a:rPr lang="pt-BR" sz="1600" b="1">
                <a:latin typeface="Arial"/>
                <a:cs typeface="Arial"/>
              </a:rPr>
              <a:t>Desafio:</a:t>
            </a:r>
            <a:r>
              <a:rPr lang="pt-BR" sz="1600">
                <a:latin typeface="Arial"/>
                <a:cs typeface="Arial"/>
              </a:rPr>
              <a:t> Garantir segurança e eficiência ao lidar com compartilhamento de recursos.</a:t>
            </a:r>
            <a:br>
              <a:rPr lang="en-US" sz="1600"/>
            </a:b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pt-BR" sz="1600">
                <a:latin typeface="Arial"/>
                <a:cs typeface="Arial"/>
              </a:rPr>
              <a:t>O objetivo primário da concorrência é permitir que múltiplas tarefas sejam executadas simultaneamente, otimizando recursos (ex.: CPU, tempo de resposta). Porém, como isso introduz riscos (</a:t>
            </a:r>
            <a:r>
              <a:rPr lang="pt-BR" sz="1600" err="1">
                <a:latin typeface="Arial"/>
                <a:cs typeface="Arial"/>
              </a:rPr>
              <a:t>race</a:t>
            </a:r>
            <a:r>
              <a:rPr lang="pt-BR" sz="1600">
                <a:latin typeface="Arial"/>
                <a:cs typeface="Arial"/>
              </a:rPr>
              <a:t> </a:t>
            </a:r>
            <a:r>
              <a:rPr lang="pt-BR" sz="1600" err="1">
                <a:latin typeface="Arial"/>
                <a:cs typeface="Arial"/>
              </a:rPr>
              <a:t>conditions</a:t>
            </a:r>
            <a:r>
              <a:rPr lang="pt-BR" sz="1600">
                <a:latin typeface="Arial"/>
                <a:cs typeface="Arial"/>
              </a:rPr>
              <a:t>, deadlocks), a segurança e a eficiência tornam-se requisitos críticos para alcançar esse objetivo</a:t>
            </a:r>
            <a:br>
              <a:rPr lang="en-US" sz="1600"/>
            </a:br>
            <a:endParaRPr lang="en-US" sz="1600"/>
          </a:p>
        </p:txBody>
      </p:sp>
      <p:pic>
        <p:nvPicPr>
          <p:cNvPr id="24" name="Picture 14" descr="Um design abstrato com linhas e símbolos financeiros">
            <a:extLst>
              <a:ext uri="{FF2B5EF4-FFF2-40B4-BE49-F238E27FC236}">
                <a16:creationId xmlns:a16="http://schemas.microsoft.com/office/drawing/2014/main" id="{27AA217E-C5F0-4030-8340-5843F549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40" r="21958" b="-2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28" name="Straight Connector 3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3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E9218-D325-0664-C41A-568396CA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076" r="35710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B5CEC1-0310-7BCD-597E-E43E46C0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0" y="1583827"/>
            <a:ext cx="4023360" cy="4111315"/>
          </a:xfrm>
        </p:spPr>
        <p:txBody>
          <a:bodyPr anchor="b">
            <a:normAutofit/>
          </a:bodyPr>
          <a:lstStyle/>
          <a:p>
            <a:r>
              <a:rPr lang="pt-BR">
                <a:solidFill>
                  <a:srgbClr val="FFFFFF"/>
                </a:solidFill>
                <a:latin typeface="Arial"/>
                <a:cs typeface="Arial"/>
              </a:rPr>
              <a:t>Funções</a:t>
            </a:r>
            <a:endParaRPr lang="pt-BR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6F6ED0-0403-9FAE-785C-B6B1B46D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353" y="667512"/>
            <a:ext cx="5285656" cy="5630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>
                <a:latin typeface="Arial"/>
                <a:cs typeface="Arial"/>
              </a:rPr>
              <a:t>Funções devem ser pequenas</a:t>
            </a:r>
            <a:r>
              <a:rPr lang="pt-BR">
                <a:latin typeface="Arial"/>
                <a:cs typeface="Arial"/>
              </a:rPr>
              <a:t> e fazer apenas uma coisa.</a:t>
            </a:r>
          </a:p>
          <a:p>
            <a:r>
              <a:rPr lang="pt-BR">
                <a:latin typeface="Arial"/>
                <a:cs typeface="Arial"/>
              </a:rPr>
              <a:t>Nomeie as funções de maneira clara e objetiva.</a:t>
            </a:r>
          </a:p>
          <a:p>
            <a:r>
              <a:rPr lang="pt-BR">
                <a:latin typeface="Arial"/>
                <a:cs typeface="Arial"/>
              </a:rPr>
              <a:t>Evite passar </a:t>
            </a:r>
            <a:r>
              <a:rPr lang="pt-BR" b="1">
                <a:latin typeface="Arial"/>
                <a:cs typeface="Arial"/>
              </a:rPr>
              <a:t>muitos parâmetros</a:t>
            </a:r>
            <a:r>
              <a:rPr lang="pt-BR">
                <a:latin typeface="Arial"/>
                <a:cs typeface="Arial"/>
              </a:rPr>
              <a:t> – isso indica responsabilidade mal distribuída.</a:t>
            </a:r>
          </a:p>
          <a:p>
            <a:r>
              <a:rPr lang="pt-BR" b="1">
                <a:latin typeface="Arial"/>
                <a:cs typeface="Arial"/>
              </a:rPr>
              <a:t>Funções com efeitos colaterais</a:t>
            </a:r>
            <a:r>
              <a:rPr lang="pt-BR">
                <a:latin typeface="Arial"/>
                <a:cs typeface="Arial"/>
              </a:rPr>
              <a:t> inesperados (alterar variáveis externas, por exemplo) são perigosas.</a:t>
            </a:r>
          </a:p>
          <a:p>
            <a:r>
              <a:rPr lang="pt-BR">
                <a:latin typeface="Arial"/>
                <a:cs typeface="Arial"/>
              </a:rPr>
              <a:t>Prefira </a:t>
            </a:r>
            <a:r>
              <a:rPr lang="pt-BR" b="1">
                <a:latin typeface="Arial"/>
                <a:cs typeface="Arial"/>
              </a:rPr>
              <a:t>funções puras</a:t>
            </a:r>
            <a:r>
              <a:rPr lang="pt-BR">
                <a:latin typeface="Arial"/>
                <a:cs typeface="Arial"/>
              </a:rPr>
              <a:t>, que recebem entradas e retornam saídas previsíveis.</a:t>
            </a:r>
            <a:br>
              <a:rPr lang="pt-BR">
                <a:latin typeface="Arial"/>
                <a:cs typeface="Arial"/>
              </a:rPr>
            </a:br>
            <a:endParaRPr lang="pt-B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106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AF0A0-2C65-B6AF-D0D7-911B8013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anchor="t">
            <a:normAutofit/>
          </a:bodyPr>
          <a:lstStyle/>
          <a:p>
            <a:r>
              <a:rPr lang="pt-BR">
                <a:latin typeface="Arial"/>
                <a:cs typeface="Arial"/>
              </a:rPr>
              <a:t>Geral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6181FE-8691-9782-B034-86C635A52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76036"/>
            <a:ext cx="6291472" cy="412394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900" b="1">
                <a:latin typeface="Arial"/>
                <a:cs typeface="Arial"/>
              </a:rPr>
              <a:t>Evite duplicação de código</a:t>
            </a:r>
            <a:r>
              <a:rPr lang="pt-BR" sz="1900">
                <a:latin typeface="Arial"/>
                <a:cs typeface="Arial"/>
              </a:rPr>
              <a:t>: sempre que encontrar partes repetidas, pense em como unificá-las.</a:t>
            </a:r>
          </a:p>
          <a:p>
            <a:pPr>
              <a:lnSpc>
                <a:spcPct val="110000"/>
              </a:lnSpc>
            </a:pPr>
            <a:r>
              <a:rPr lang="pt-BR" sz="1900" b="1">
                <a:latin typeface="Arial"/>
                <a:cs typeface="Arial"/>
              </a:rPr>
              <a:t>Código morto</a:t>
            </a:r>
            <a:r>
              <a:rPr lang="pt-BR" sz="1900">
                <a:latin typeface="Arial"/>
                <a:cs typeface="Arial"/>
              </a:rPr>
              <a:t> (que não é mais usado) deve ser removido.</a:t>
            </a:r>
          </a:p>
          <a:p>
            <a:pPr>
              <a:lnSpc>
                <a:spcPct val="110000"/>
              </a:lnSpc>
            </a:pPr>
            <a:r>
              <a:rPr lang="pt-BR" sz="1900" b="1">
                <a:latin typeface="Arial"/>
                <a:cs typeface="Arial"/>
              </a:rPr>
              <a:t>Estilo consistente</a:t>
            </a:r>
            <a:r>
              <a:rPr lang="pt-BR" sz="1900">
                <a:latin typeface="Arial"/>
                <a:cs typeface="Arial"/>
              </a:rPr>
              <a:t> (formatação, nomeação, espaçamento) facilita a leitura por qualquer membro da equipe.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Prefira </a:t>
            </a:r>
            <a:r>
              <a:rPr lang="pt-BR" sz="1900" b="1">
                <a:latin typeface="Arial"/>
                <a:cs typeface="Arial"/>
              </a:rPr>
              <a:t>clareza à complexidade</a:t>
            </a:r>
            <a:r>
              <a:rPr lang="pt-BR" sz="1900">
                <a:latin typeface="Arial"/>
                <a:cs typeface="Arial"/>
              </a:rPr>
              <a:t>: uma solução simples e compreensível é melhor do que uma solução inteligente e obscura.</a:t>
            </a:r>
            <a:br>
              <a:rPr lang="pt-BR" sz="1900">
                <a:latin typeface="Arial"/>
                <a:cs typeface="Arial"/>
              </a:rPr>
            </a:br>
            <a:endParaRPr lang="pt-BR" sz="1900">
              <a:latin typeface="Arial"/>
              <a:cs typeface="Arial"/>
            </a:endParaRPr>
          </a:p>
        </p:txBody>
      </p:sp>
      <p:pic>
        <p:nvPicPr>
          <p:cNvPr id="5" name="Picture 4" descr="Cadeia geométrica azul escura estilhaçada">
            <a:extLst>
              <a:ext uri="{FF2B5EF4-FFF2-40B4-BE49-F238E27FC236}">
                <a16:creationId xmlns:a16="http://schemas.microsoft.com/office/drawing/2014/main" id="{2D0D2C4C-AE13-72A4-B7E8-5A7C122B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47" r="-2" b="-2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5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1F5858-3D89-14D7-DEA4-93B0C50F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pt-BR">
                <a:latin typeface="Arial"/>
                <a:cs typeface="Arial"/>
              </a:rPr>
              <a:t>Nomes</a:t>
            </a:r>
            <a:endParaRPr lang="pt-BR"/>
          </a:p>
        </p:txBody>
      </p:sp>
      <p:pic>
        <p:nvPicPr>
          <p:cNvPr id="18" name="Picture 4" descr="Notas autoadesivas em uma parede">
            <a:extLst>
              <a:ext uri="{FF2B5EF4-FFF2-40B4-BE49-F238E27FC236}">
                <a16:creationId xmlns:a16="http://schemas.microsoft.com/office/drawing/2014/main" id="{9AB9102A-ED87-007B-67A4-8262D694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10" r="26204" b="10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50355B-C0FD-3433-830A-4333ABF3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Escolha </a:t>
            </a:r>
            <a:r>
              <a:rPr lang="pt-BR" sz="1900" b="1">
                <a:latin typeface="Arial"/>
                <a:cs typeface="Arial"/>
              </a:rPr>
              <a:t>nomes descritivos</a:t>
            </a:r>
            <a:r>
              <a:rPr lang="pt-BR" sz="1900">
                <a:latin typeface="Arial"/>
                <a:cs typeface="Arial"/>
              </a:rPr>
              <a:t>: que revelem a intenção da variável, função ou classe.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Nomes devem ser </a:t>
            </a:r>
            <a:r>
              <a:rPr lang="pt-BR" sz="1900" b="1">
                <a:latin typeface="Arial"/>
                <a:cs typeface="Arial"/>
              </a:rPr>
              <a:t>pronunciáveis</a:t>
            </a:r>
            <a:r>
              <a:rPr lang="pt-BR" sz="1900">
                <a:latin typeface="Arial"/>
                <a:cs typeface="Arial"/>
              </a:rPr>
              <a:t> e </a:t>
            </a:r>
            <a:r>
              <a:rPr lang="pt-BR" sz="1900" b="1">
                <a:latin typeface="Arial"/>
                <a:cs typeface="Arial"/>
              </a:rPr>
              <a:t>pesquisáveis</a:t>
            </a:r>
            <a:r>
              <a:rPr lang="pt-BR" sz="1900">
                <a:latin typeface="Arial"/>
                <a:cs typeface="Arial"/>
              </a:rPr>
              <a:t> (fáceis de encontrar no projeto).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Evite abreviações sem sentido.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Use um padrão consistente: se você usa </a:t>
            </a:r>
            <a:r>
              <a:rPr lang="pt-BR" sz="1900">
                <a:latin typeface="Roboto Mono"/>
                <a:ea typeface="Roboto Mono"/>
              </a:rPr>
              <a:t>get</a:t>
            </a:r>
            <a:r>
              <a:rPr lang="pt-BR" sz="1900">
                <a:latin typeface="Arial"/>
                <a:cs typeface="Arial"/>
              </a:rPr>
              <a:t> para acessar valores, use </a:t>
            </a:r>
            <a:r>
              <a:rPr lang="pt-BR" sz="1900">
                <a:latin typeface="Roboto Mono"/>
                <a:ea typeface="Roboto Mono"/>
              </a:rPr>
              <a:t>set</a:t>
            </a:r>
            <a:r>
              <a:rPr lang="pt-BR" sz="1900">
                <a:latin typeface="Arial"/>
                <a:cs typeface="Arial"/>
              </a:rPr>
              <a:t> para atribuir, e assim por diante.</a:t>
            </a:r>
            <a:br>
              <a:rPr lang="pt-BR" sz="1900">
                <a:latin typeface="Arial"/>
                <a:cs typeface="Arial"/>
              </a:rPr>
            </a:br>
            <a:br>
              <a:rPr lang="pt-BR" sz="1900">
                <a:latin typeface="Arial"/>
                <a:cs typeface="Arial"/>
              </a:rPr>
            </a:br>
            <a:endParaRPr lang="pt-BR" sz="19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pt-BR" sz="1900"/>
          </a:p>
        </p:txBody>
      </p:sp>
    </p:spTree>
    <p:extLst>
      <p:ext uri="{BB962C8B-B14F-4D97-AF65-F5344CB8AC3E}">
        <p14:creationId xmlns:p14="http://schemas.microsoft.com/office/powerpoint/2010/main" val="704488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188880-0E9E-1F04-3836-0424B4E0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pt-BR">
                <a:latin typeface="Arial"/>
                <a:cs typeface="Arial"/>
              </a:rPr>
              <a:t>Testes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7EA13F-4769-1FC6-5EA2-C60850DC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55" r="32356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99139D-43E9-7AFB-329E-80B72186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500">
                <a:latin typeface="Arial"/>
                <a:cs typeface="Arial"/>
              </a:rPr>
              <a:t>Testes devem ser:</a:t>
            </a:r>
            <a:endParaRPr lang="pt-BR" sz="1500"/>
          </a:p>
          <a:p>
            <a:pPr marL="493395" lvl="1">
              <a:lnSpc>
                <a:spcPct val="110000"/>
              </a:lnSpc>
            </a:pPr>
            <a:r>
              <a:rPr lang="pt-BR" sz="1500" b="1">
                <a:latin typeface="Arial"/>
                <a:cs typeface="Arial"/>
              </a:rPr>
              <a:t>Rápidos</a:t>
            </a:r>
            <a:r>
              <a:rPr lang="pt-BR" sz="1500">
                <a:latin typeface="Arial"/>
                <a:cs typeface="Arial"/>
              </a:rPr>
              <a:t> – para rodar com frequência.</a:t>
            </a:r>
          </a:p>
          <a:p>
            <a:pPr marL="493395" lvl="1">
              <a:lnSpc>
                <a:spcPct val="110000"/>
              </a:lnSpc>
            </a:pPr>
            <a:r>
              <a:rPr lang="pt-BR" sz="1500" b="1">
                <a:latin typeface="Arial"/>
                <a:cs typeface="Arial"/>
              </a:rPr>
              <a:t>Independentes</a:t>
            </a:r>
            <a:r>
              <a:rPr lang="pt-BR" sz="1500">
                <a:latin typeface="Arial"/>
                <a:cs typeface="Arial"/>
              </a:rPr>
              <a:t> – não devem depender uns dos outros.</a:t>
            </a:r>
          </a:p>
          <a:p>
            <a:pPr marL="493395" lvl="1">
              <a:lnSpc>
                <a:spcPct val="110000"/>
              </a:lnSpc>
            </a:pPr>
            <a:r>
              <a:rPr lang="pt-BR" sz="1500" b="1">
                <a:latin typeface="Arial"/>
                <a:cs typeface="Arial"/>
              </a:rPr>
              <a:t>Repetíveis</a:t>
            </a:r>
            <a:r>
              <a:rPr lang="pt-BR" sz="1500">
                <a:latin typeface="Arial"/>
                <a:cs typeface="Arial"/>
              </a:rPr>
              <a:t> – devem sempre produzir o mesmo resultado.</a:t>
            </a:r>
          </a:p>
          <a:p>
            <a:pPr marL="493395" lvl="1">
              <a:lnSpc>
                <a:spcPct val="110000"/>
              </a:lnSpc>
            </a:pPr>
            <a:r>
              <a:rPr lang="pt-BR" sz="1500" b="1">
                <a:latin typeface="Arial"/>
                <a:cs typeface="Arial"/>
              </a:rPr>
              <a:t>Automatizados</a:t>
            </a:r>
            <a:r>
              <a:rPr lang="pt-BR" sz="1500">
                <a:latin typeface="Arial"/>
                <a:cs typeface="Arial"/>
              </a:rPr>
              <a:t> – para garantir consistência e agilidade.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500">
                <a:latin typeface="Arial"/>
                <a:cs typeface="Arial"/>
              </a:rPr>
              <a:t>Testes mal escritos ou frágeis indicam </a:t>
            </a:r>
            <a:r>
              <a:rPr lang="pt-BR" sz="1500" b="1">
                <a:latin typeface="Arial"/>
                <a:cs typeface="Arial"/>
              </a:rPr>
              <a:t>problemas de design</a:t>
            </a:r>
            <a:r>
              <a:rPr lang="pt-BR" sz="1500">
                <a:latin typeface="Arial"/>
                <a:cs typeface="Arial"/>
              </a:rPr>
              <a:t> no sistema.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500">
                <a:latin typeface="Arial"/>
                <a:cs typeface="Arial"/>
              </a:rPr>
              <a:t>Um bom conjunto de testes permite que você refatore com confiança</a:t>
            </a:r>
            <a:endParaRPr lang="pt-BR" sz="1500"/>
          </a:p>
        </p:txBody>
      </p:sp>
    </p:spTree>
    <p:extLst>
      <p:ext uri="{BB962C8B-B14F-4D97-AF65-F5344CB8AC3E}">
        <p14:creationId xmlns:p14="http://schemas.microsoft.com/office/powerpoint/2010/main" val="209914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BBA96D-760C-44C0-B94F-3FDC8357B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D0AA8-F418-6E47-4AF4-95FEF119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1" b="10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AA5F1BF-F733-47EA-A79A-01F3AD5A7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600" y="1071435"/>
            <a:ext cx="10208830" cy="4719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FC33FE-FA7C-780A-8553-259341E3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863" y="1584797"/>
            <a:ext cx="3305701" cy="3584187"/>
          </a:xfrm>
        </p:spPr>
        <p:txBody>
          <a:bodyPr>
            <a:normAutofit/>
          </a:bodyPr>
          <a:lstStyle/>
          <a:p>
            <a:r>
              <a:rPr lang="pt-BR" sz="3600">
                <a:latin typeface="Arial"/>
                <a:cs typeface="Arial"/>
              </a:rPr>
              <a:t>Conclusão</a:t>
            </a:r>
            <a:endParaRPr lang="pt-BR" sz="3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E53234-5C2E-A26E-C560-339F87E0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314" y="1641371"/>
            <a:ext cx="5214006" cy="3532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>
                <a:latin typeface="Arial"/>
                <a:cs typeface="Arial"/>
              </a:rPr>
              <a:t>Os capítulos ensinam que, assim como bons autores reescrevem textos para melhorar a clareza, </a:t>
            </a:r>
            <a:r>
              <a:rPr lang="pt-BR" b="1">
                <a:latin typeface="Arial"/>
                <a:cs typeface="Arial"/>
              </a:rPr>
              <a:t>bons programadores refatoram continuamente seu código</a:t>
            </a:r>
            <a:r>
              <a:rPr lang="pt-BR">
                <a:latin typeface="Arial"/>
                <a:cs typeface="Arial"/>
              </a:rPr>
              <a:t>. Os maus cheiros são pistas que algo pode estar errado, mesmo que o código "funcione". O objetivo é desenvolver </a:t>
            </a:r>
            <a:r>
              <a:rPr lang="pt-BR" b="1">
                <a:latin typeface="Arial"/>
                <a:cs typeface="Arial"/>
              </a:rPr>
              <a:t>um faro para detectar esses sinais</a:t>
            </a:r>
            <a:r>
              <a:rPr lang="pt-BR">
                <a:latin typeface="Arial"/>
                <a:cs typeface="Arial"/>
              </a:rPr>
              <a:t> e aplicar heurísticas que mantenham o código limpo, simples e sustentável a longo prazo.</a:t>
            </a:r>
            <a:endParaRPr lang="pt-BR"/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2938D1-813E-4650-AAB9-E09257454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83456" y="5765296"/>
            <a:ext cx="102159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55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270388-7B8A-ECBA-E5FD-34EF715A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CONCORRÊNCIA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6B2F79-0C27-6FBE-65F8-721D9E9F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76036"/>
            <a:ext cx="6291472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400">
                <a:latin typeface="Arial"/>
                <a:cs typeface="Arial"/>
              </a:rPr>
              <a:t>No contexto de "Código Limpo", Uncle Bob destaca que, sem segurança e clareza, a concorrência se torna um pesadelo de manutenção. Logo, o foco do capítulo é: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Evitar bugs difíceis de reproduzir (ex.: inconsistências em </a:t>
            </a:r>
            <a:r>
              <a:rPr lang="pt-BR" sz="1400" err="1">
                <a:latin typeface="Arial"/>
                <a:cs typeface="Arial"/>
              </a:rPr>
              <a:t>multithreads</a:t>
            </a:r>
            <a:r>
              <a:rPr lang="pt-BR" sz="1400">
                <a:latin typeface="Arial"/>
                <a:cs typeface="Arial"/>
              </a:rPr>
              <a:t>).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Escrever código concorrente legível, mesmo que isso exija trade-</a:t>
            </a:r>
            <a:r>
              <a:rPr lang="pt-BR" sz="1400" err="1">
                <a:latin typeface="Arial"/>
                <a:cs typeface="Arial"/>
              </a:rPr>
              <a:t>offs</a:t>
            </a:r>
            <a:r>
              <a:rPr lang="pt-BR" sz="1400">
                <a:latin typeface="Arial"/>
                <a:cs typeface="Arial"/>
              </a:rPr>
              <a:t> de desempenho.</a:t>
            </a:r>
            <a:endParaRPr lang="en-US" sz="14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sz="1400">
                <a:latin typeface="Arial"/>
                <a:cs typeface="Arial"/>
              </a:rPr>
              <a:t>    </a:t>
            </a:r>
            <a:r>
              <a:rPr lang="pt-BR" sz="1400" b="1">
                <a:latin typeface="Arial"/>
                <a:cs typeface="Arial"/>
              </a:rPr>
              <a:t>Um exemplo prático de uso de concorrência:</a:t>
            </a:r>
            <a:endParaRPr lang="en-US" sz="1400" b="1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Uma loja online precisa processar pagamentos e atualizar o estoque simultaneamente.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Sem utilizar concorrência: As tarefas são lentas e sequenciais.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Utilizando concorrência mal implementada: Risco de vender produtos sem estoque (</a:t>
            </a:r>
            <a:r>
              <a:rPr lang="pt-BR" sz="1400" i="1" err="1">
                <a:latin typeface="Arial"/>
                <a:cs typeface="Arial"/>
              </a:rPr>
              <a:t>race</a:t>
            </a:r>
            <a:r>
              <a:rPr lang="pt-BR" sz="1400" i="1">
                <a:latin typeface="Arial"/>
                <a:cs typeface="Arial"/>
              </a:rPr>
              <a:t> </a:t>
            </a:r>
            <a:r>
              <a:rPr lang="pt-BR" sz="1400" i="1" err="1">
                <a:latin typeface="Arial"/>
                <a:cs typeface="Arial"/>
              </a:rPr>
              <a:t>condition</a:t>
            </a:r>
            <a:r>
              <a:rPr lang="pt-BR" sz="1400">
                <a:latin typeface="Arial"/>
                <a:cs typeface="Arial"/>
              </a:rPr>
              <a:t>).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Utilizando concorrência limpa: Tarefas rápidas, seguras e sincronizadas.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pt-BR" sz="1400"/>
          </a:p>
          <a:p>
            <a:pPr>
              <a:lnSpc>
                <a:spcPct val="110000"/>
              </a:lnSpc>
            </a:pPr>
            <a:endParaRPr lang="pt-BR" sz="1400"/>
          </a:p>
        </p:txBody>
      </p:sp>
      <p:pic>
        <p:nvPicPr>
          <p:cNvPr id="5" name="Picture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7926EE8-F36F-D9C9-9E4C-D676F72B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55" r="21922" b="-2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0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CD4FB4-73AF-0968-0D75-EB8AF588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CONCORRÊNCIA</a:t>
            </a:r>
            <a:endParaRPr lang="pt-BR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AB178CAA-462F-B62F-AEFB-9E313E11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562083"/>
            <a:ext cx="5648193" cy="314886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C0BCE5-E386-FCFC-53E7-7589938C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313" y="2462233"/>
            <a:ext cx="5140265" cy="35545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Método sem proteção(</a:t>
            </a:r>
            <a:r>
              <a:rPr lang="pt-BR" sz="1900" err="1">
                <a:latin typeface="Arial"/>
                <a:cs typeface="Arial"/>
              </a:rPr>
              <a:t>ComprarPerigoso</a:t>
            </a:r>
            <a:r>
              <a:rPr lang="pt-BR" sz="1900">
                <a:latin typeface="Arial"/>
                <a:cs typeface="Arial"/>
              </a:rPr>
              <a:t>): Vários clientes clicam "Comprar" ao mesmo tempo. Todos veem "1 em estoque" e finalizam a compra → estoque vai para -2!</a:t>
            </a:r>
          </a:p>
          <a:p>
            <a:pPr>
              <a:lnSpc>
                <a:spcPct val="110000"/>
              </a:lnSpc>
            </a:pPr>
            <a:r>
              <a:rPr lang="pt-BR" sz="1900">
                <a:latin typeface="Arial"/>
                <a:cs typeface="Arial"/>
              </a:rPr>
              <a:t>Método seguro(</a:t>
            </a:r>
            <a:r>
              <a:rPr lang="pt-BR" sz="1900" err="1">
                <a:latin typeface="Arial"/>
                <a:cs typeface="Arial"/>
              </a:rPr>
              <a:t>ComprarSeguro</a:t>
            </a:r>
            <a:r>
              <a:rPr lang="pt-BR" sz="1900">
                <a:latin typeface="Arial"/>
                <a:cs typeface="Arial"/>
              </a:rPr>
              <a:t>): O cadeado (</a:t>
            </a:r>
            <a:r>
              <a:rPr lang="pt-BR" sz="1900" err="1">
                <a:latin typeface="Arial"/>
                <a:cs typeface="Arial"/>
              </a:rPr>
              <a:t>lock</a:t>
            </a:r>
            <a:r>
              <a:rPr lang="pt-BR" sz="1900">
                <a:latin typeface="Arial"/>
                <a:cs typeface="Arial"/>
              </a:rPr>
              <a:t>) faz os clientes entrarem um de cada vez. O primeiro compra, o estoque vai para 0, e os outros veem "Esgotado!" </a:t>
            </a:r>
          </a:p>
          <a:p>
            <a:pPr>
              <a:lnSpc>
                <a:spcPct val="110000"/>
              </a:lnSpc>
            </a:pPr>
            <a:endParaRPr lang="pt-BR" sz="19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5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Visão superior de cubos conectados com linhas pretas">
            <a:extLst>
              <a:ext uri="{FF2B5EF4-FFF2-40B4-BE49-F238E27FC236}">
                <a16:creationId xmlns:a16="http://schemas.microsoft.com/office/drawing/2014/main" id="{19E45A5E-6134-5DA5-0077-9D85221E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3993" r="13707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6569D-6EE2-69FE-8752-7A7B0B33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pt-BR" b="0">
                <a:solidFill>
                  <a:srgbClr val="FFFFFF"/>
                </a:solidFill>
                <a:latin typeface="Arial"/>
                <a:cs typeface="Arial"/>
              </a:rPr>
              <a:t>CONCLUSÃO</a:t>
            </a:r>
            <a:endParaRPr lang="pt-BR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F60BAE-3881-1710-1363-1EC0B8A2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395" y="975784"/>
            <a:ext cx="5608309" cy="5322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>
                <a:latin typeface="Arial"/>
                <a:cs typeface="Arial"/>
              </a:rPr>
              <a:t>A concorrência no contexto do capítulo 13 tem como objetivo prático permitir a execução paralela de forma segura e eficiente, mas seu propósito mais amplo (na computação) é habilitar a simultaneidade de tarefas. O capítulo ensina como alcançar isso sem comprometer a qualidade do código.</a:t>
            </a:r>
            <a:endParaRPr lang="pt-BR"/>
          </a:p>
          <a:p>
            <a:endParaRPr lang="pt-BR">
              <a:latin typeface="Arial"/>
              <a:cs typeface="Arial"/>
            </a:endParaRPr>
          </a:p>
          <a:p>
            <a:pPr marL="0" indent="0">
              <a:buNone/>
            </a:pPr>
            <a:r>
              <a:rPr lang="pt-BR" sz="1200" b="1">
                <a:latin typeface="Arial"/>
                <a:cs typeface="Arial"/>
              </a:rPr>
              <a:t>"O </a:t>
            </a:r>
            <a:r>
              <a:rPr lang="pt-BR" sz="1200" b="1" err="1">
                <a:latin typeface="Arial"/>
                <a:cs typeface="Arial"/>
              </a:rPr>
              <a:t>lock</a:t>
            </a:r>
            <a:r>
              <a:rPr lang="pt-BR" sz="1200" b="1">
                <a:latin typeface="Arial"/>
                <a:cs typeface="Arial"/>
              </a:rPr>
              <a:t> é como um semáforo que controla quem acessa o estoque, evitando caos!"</a:t>
            </a:r>
            <a:br>
              <a:rPr lang="en-US" b="1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8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3C7B76-BEB6-B1B2-5C62-853E2838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REFINAMENTO SUCESSIVO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22037-FFF2-1EAA-8943-2C3EEBFE5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>
                <a:latin typeface="Arial"/>
                <a:cs typeface="Arial"/>
              </a:rPr>
              <a:t>O que é o Refinamento Sucessivo? - O objetivo do refinamento sucessivo é transformar código funcional, porém confuso (código sujo), em código limpo, legível e fácil de manter, por meio de melhorias incrementais e contínuas. É um processo de "lapidação" do código, onde pequenas alterações são feitas iterativamente para elevar a qualidade sem comprometer sua funcionalidade.</a:t>
            </a:r>
            <a:endParaRPr lang="pt-B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3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8F9A90-D2F1-7AB9-9078-D4C2A025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4425406" cy="5021967"/>
          </a:xfrm>
        </p:spPr>
        <p:txBody>
          <a:bodyPr anchor="t">
            <a:normAutofit/>
          </a:bodyPr>
          <a:lstStyle/>
          <a:p>
            <a:r>
              <a:rPr lang="pt-BR" sz="4800" b="0">
                <a:latin typeface="Arial"/>
                <a:cs typeface="Arial"/>
              </a:rPr>
              <a:t>Principais Objetivos e ideias:</a:t>
            </a:r>
            <a:endParaRPr lang="pt-BR" sz="48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BE7A44-67D7-CF51-F40E-081C48A75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6" y="1052945"/>
            <a:ext cx="5652723" cy="524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900">
                <a:latin typeface="Arial"/>
                <a:cs typeface="Arial"/>
              </a:rPr>
              <a:t>Legibilidade: Tornar o código autodocumentado, com nomes claros e estrutura lógica.</a:t>
            </a:r>
            <a:endParaRPr lang="pt-BR" sz="1900"/>
          </a:p>
          <a:p>
            <a:r>
              <a:rPr lang="pt-BR" sz="1900">
                <a:latin typeface="Arial"/>
                <a:cs typeface="Arial"/>
              </a:rPr>
              <a:t>Redução de Complexidade: Dividir funções longas em métodos menores e especializados.</a:t>
            </a:r>
            <a:endParaRPr lang="pt-BR" sz="1900"/>
          </a:p>
          <a:p>
            <a:r>
              <a:rPr lang="pt-BR" sz="1900">
                <a:latin typeface="Arial"/>
                <a:cs typeface="Arial"/>
              </a:rPr>
              <a:t>Eliminar Duplicações: Aplicar o princípio DRY (</a:t>
            </a:r>
            <a:r>
              <a:rPr lang="pt-BR" sz="1900" i="1">
                <a:latin typeface="Arial"/>
                <a:cs typeface="Arial"/>
              </a:rPr>
              <a:t>Don’t Repeat Yourself</a:t>
            </a:r>
            <a:r>
              <a:rPr lang="pt-BR" sz="1900">
                <a:latin typeface="Arial"/>
                <a:cs typeface="Arial"/>
              </a:rPr>
              <a:t>) para evitar repetições.</a:t>
            </a:r>
            <a:endParaRPr lang="pt-BR" sz="1900"/>
          </a:p>
          <a:p>
            <a:r>
              <a:rPr lang="pt-BR" sz="1900">
                <a:latin typeface="Arial"/>
                <a:cs typeface="Arial"/>
              </a:rPr>
              <a:t>Facilitar Manutenção: Garantir que futuras alterações sejam rápidas e seguras, sem introduzir bugs</a:t>
            </a:r>
            <a:endParaRPr lang="pt-BR" sz="1900"/>
          </a:p>
          <a:p>
            <a:r>
              <a:rPr lang="pt-BR" sz="1900">
                <a:latin typeface="Arial"/>
                <a:cs typeface="Arial"/>
              </a:rPr>
              <a:t>Separação de Responsabilidades: Isolar regras de negócio, validações, parsing de dados e tratamentos de erro em componentes distintos.</a:t>
            </a:r>
            <a:endParaRPr lang="pt-BR" sz="1900"/>
          </a:p>
          <a:p>
            <a:endParaRPr lang="pt-BR" sz="19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627460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6B8DD6-E64E-8470-2E14-68FE157A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1" y="393358"/>
            <a:ext cx="10723193" cy="8422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b="0">
                <a:latin typeface="Arial"/>
                <a:cs typeface="Arial"/>
              </a:rPr>
              <a:t>Refinamento Sucessivo na prática</a:t>
            </a:r>
            <a:endParaRPr lang="pt-B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B21B511A-B9DC-45F2-334D-ED0CD01D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3424715"/>
            <a:ext cx="6798852" cy="67988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DA2BF5-35AB-527C-3E98-BF063C8A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2" y="1474575"/>
            <a:ext cx="10604895" cy="50910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400" b="1">
                <a:latin typeface="Arial"/>
                <a:cs typeface="Arial"/>
              </a:rPr>
              <a:t>Refinamento Sucessivo na prática:</a:t>
            </a:r>
            <a:r>
              <a:rPr lang="pt-BR" sz="1300" b="1">
                <a:latin typeface="Arial"/>
                <a:cs typeface="Arial"/>
              </a:rPr>
              <a:t> </a:t>
            </a:r>
            <a:endParaRPr lang="pt-BR" sz="1300" b="1"/>
          </a:p>
          <a:p>
            <a:pPr>
              <a:lnSpc>
                <a:spcPct val="110000"/>
              </a:lnSpc>
            </a:pPr>
            <a:r>
              <a:rPr lang="pt-BR" sz="1600">
                <a:latin typeface="Arial"/>
                <a:cs typeface="Arial"/>
              </a:rPr>
              <a:t>1- Identificar um trecho de código difícil de entender (ex.: uma função de 50 linhas).</a:t>
            </a:r>
          </a:p>
          <a:p>
            <a:pPr>
              <a:lnSpc>
                <a:spcPct val="110000"/>
              </a:lnSpc>
            </a:pPr>
            <a:r>
              <a:rPr lang="pt-BR" sz="1600">
                <a:latin typeface="Arial"/>
                <a:cs typeface="Arial"/>
              </a:rPr>
              <a:t>2- Fazer pequenas mudanças (ex.: extrair um método, renomear variáveis).</a:t>
            </a:r>
          </a:p>
          <a:p>
            <a:pPr>
              <a:lnSpc>
                <a:spcPct val="110000"/>
              </a:lnSpc>
            </a:pPr>
            <a:r>
              <a:rPr lang="pt-BR" sz="1600">
                <a:latin typeface="Arial"/>
                <a:cs typeface="Arial"/>
              </a:rPr>
              <a:t>3- Testar após cada alteração para garantir que nada quebrou.</a:t>
            </a:r>
          </a:p>
          <a:p>
            <a:pPr>
              <a:lnSpc>
                <a:spcPct val="110000"/>
              </a:lnSpc>
            </a:pPr>
            <a:r>
              <a:rPr lang="pt-BR" sz="1600">
                <a:latin typeface="Arial"/>
                <a:cs typeface="Arial"/>
              </a:rPr>
              <a:t>4- Repetir até que o código esteja claro e organizado.</a:t>
            </a:r>
            <a:endParaRPr lang="pt-BR" sz="1600"/>
          </a:p>
          <a:p>
            <a:pPr>
              <a:lnSpc>
                <a:spcPct val="110000"/>
              </a:lnSpc>
              <a:buNone/>
            </a:pPr>
            <a:endParaRPr lang="en-US" sz="1300">
              <a:latin typeface="Arial"/>
              <a:cs typeface="Arial"/>
            </a:endParaRPr>
          </a:p>
          <a:p>
            <a:pPr>
              <a:lnSpc>
                <a:spcPct val="110000"/>
              </a:lnSpc>
              <a:buNone/>
            </a:pPr>
            <a:endParaRPr lang="en-US" sz="1300">
              <a:latin typeface="Arial"/>
              <a:cs typeface="Arial"/>
            </a:endParaRPr>
          </a:p>
          <a:p>
            <a:pPr>
              <a:lnSpc>
                <a:spcPct val="110000"/>
              </a:lnSpc>
              <a:buNone/>
            </a:pPr>
            <a:endParaRPr lang="en-US" sz="1300">
              <a:latin typeface="Arial"/>
              <a:cs typeface="Arial"/>
            </a:endParaRPr>
          </a:p>
          <a:p>
            <a:pPr>
              <a:lnSpc>
                <a:spcPct val="110000"/>
              </a:lnSpc>
              <a:buNone/>
            </a:pPr>
            <a:r>
              <a:rPr lang="en-US" sz="1400" b="1" err="1">
                <a:latin typeface="Arial"/>
                <a:cs typeface="Arial"/>
              </a:rPr>
              <a:t>Problemas</a:t>
            </a:r>
            <a:r>
              <a:rPr lang="en-US" sz="1400" b="1">
                <a:latin typeface="Arial"/>
                <a:cs typeface="Arial"/>
              </a:rPr>
              <a:t>:</a:t>
            </a:r>
            <a:endParaRPr lang="en-US" sz="1400"/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>
                <a:latin typeface="Arial"/>
                <a:cs typeface="Arial"/>
              </a:rPr>
              <a:t>Mistura de </a:t>
            </a:r>
            <a:r>
              <a:rPr lang="en-US" sz="1600" err="1">
                <a:latin typeface="Arial"/>
                <a:cs typeface="Arial"/>
              </a:rPr>
              <a:t>responsabilidades</a:t>
            </a:r>
            <a:r>
              <a:rPr lang="en-US" sz="1600">
                <a:latin typeface="Arial"/>
                <a:cs typeface="Arial"/>
              </a:rPr>
              <a:t>, o </a:t>
            </a:r>
            <a:r>
              <a:rPr lang="en-US" sz="1600" err="1">
                <a:latin typeface="Arial"/>
                <a:cs typeface="Arial"/>
              </a:rPr>
              <a:t>método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faz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tudo</a:t>
            </a:r>
            <a:r>
              <a:rPr lang="en-US" sz="1600">
                <a:latin typeface="Arial"/>
                <a:cs typeface="Arial"/>
              </a:rPr>
              <a:t>: parsing, </a:t>
            </a:r>
            <a:r>
              <a:rPr lang="en-US" sz="1600" err="1">
                <a:latin typeface="Arial"/>
                <a:cs typeface="Arial"/>
              </a:rPr>
              <a:t>validação</a:t>
            </a:r>
            <a:r>
              <a:rPr lang="en-US" sz="1600">
                <a:latin typeface="Arial"/>
                <a:cs typeface="Arial"/>
              </a:rPr>
              <a:t> e </a:t>
            </a:r>
            <a:r>
              <a:rPr lang="en-US" sz="1600" err="1">
                <a:latin typeface="Arial"/>
                <a:cs typeface="Arial"/>
              </a:rPr>
              <a:t>salvamento</a:t>
            </a:r>
            <a:r>
              <a:rPr lang="en-US" sz="1600">
                <a:latin typeface="Arial"/>
                <a:cs typeface="Arial"/>
              </a:rPr>
              <a:t> no banco. Viola o “</a:t>
            </a:r>
            <a:r>
              <a:rPr lang="en-US" sz="1600" err="1">
                <a:latin typeface="Arial"/>
                <a:cs typeface="Arial"/>
              </a:rPr>
              <a:t>Princípio</a:t>
            </a:r>
            <a:r>
              <a:rPr lang="en-US" sz="1600">
                <a:latin typeface="Arial"/>
                <a:cs typeface="Arial"/>
              </a:rPr>
              <a:t> da </a:t>
            </a:r>
            <a:r>
              <a:rPr lang="en-US" sz="1600" err="1">
                <a:latin typeface="Arial"/>
                <a:cs typeface="Arial"/>
              </a:rPr>
              <a:t>Responsabilidade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Única</a:t>
            </a:r>
            <a:r>
              <a:rPr lang="en-US" sz="1600">
                <a:latin typeface="Arial"/>
                <a:cs typeface="Arial"/>
              </a:rPr>
              <a:t>”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 err="1">
                <a:latin typeface="Arial"/>
                <a:cs typeface="Arial"/>
              </a:rPr>
              <a:t>Complexidade</a:t>
            </a:r>
            <a:r>
              <a:rPr lang="en-US" sz="1600">
                <a:latin typeface="Arial"/>
                <a:cs typeface="Arial"/>
              </a:rPr>
              <a:t> Alta, </a:t>
            </a:r>
            <a:r>
              <a:rPr lang="en-US" sz="1600" err="1">
                <a:latin typeface="Arial"/>
                <a:cs typeface="Arial"/>
              </a:rPr>
              <a:t>mais</a:t>
            </a:r>
            <a:r>
              <a:rPr lang="en-US" sz="1600">
                <a:latin typeface="Arial"/>
                <a:cs typeface="Arial"/>
              </a:rPr>
              <a:t> de 30 </a:t>
            </a:r>
            <a:r>
              <a:rPr lang="en-US" sz="1600" err="1">
                <a:latin typeface="Arial"/>
                <a:cs typeface="Arial"/>
              </a:rPr>
              <a:t>linhas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em</a:t>
            </a:r>
            <a:r>
              <a:rPr lang="en-US" sz="1600">
                <a:latin typeface="Arial"/>
                <a:cs typeface="Arial"/>
              </a:rPr>
              <a:t> um </a:t>
            </a:r>
            <a:r>
              <a:rPr lang="en-US" sz="1600" err="1">
                <a:latin typeface="Arial"/>
                <a:cs typeface="Arial"/>
              </a:rPr>
              <a:t>único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método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difícil</a:t>
            </a:r>
            <a:r>
              <a:rPr lang="en-US" sz="1600">
                <a:latin typeface="Arial"/>
                <a:cs typeface="Arial"/>
              </a:rPr>
              <a:t> de </a:t>
            </a:r>
            <a:r>
              <a:rPr lang="en-US" sz="1600" err="1">
                <a:latin typeface="Arial"/>
                <a:cs typeface="Arial"/>
              </a:rPr>
              <a:t>ler</a:t>
            </a:r>
            <a:r>
              <a:rPr lang="en-US" sz="1600">
                <a:latin typeface="Arial"/>
                <a:cs typeface="Arial"/>
              </a:rPr>
              <a:t> e </a:t>
            </a:r>
            <a:r>
              <a:rPr lang="en-US" sz="1600" err="1">
                <a:latin typeface="Arial"/>
                <a:cs typeface="Arial"/>
              </a:rPr>
              <a:t>manter</a:t>
            </a:r>
            <a:r>
              <a:rPr lang="en-US" sz="160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US" sz="1600" err="1">
                <a:latin typeface="Arial"/>
                <a:cs typeface="Arial"/>
              </a:rPr>
              <a:t>Dificuldade</a:t>
            </a:r>
            <a:r>
              <a:rPr lang="en-US" sz="1600">
                <a:latin typeface="Arial"/>
                <a:cs typeface="Arial"/>
              </a:rPr>
              <a:t> para </a:t>
            </a:r>
            <a:r>
              <a:rPr lang="en-US" sz="1600" err="1">
                <a:latin typeface="Arial"/>
                <a:cs typeface="Arial"/>
              </a:rPr>
              <a:t>testar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testar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validação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separadamente</a:t>
            </a:r>
            <a:r>
              <a:rPr lang="en-US" sz="1600">
                <a:latin typeface="Arial"/>
                <a:cs typeface="Arial"/>
              </a:rPr>
              <a:t> do </a:t>
            </a:r>
            <a:r>
              <a:rPr lang="en-US" sz="1600" err="1">
                <a:latin typeface="Arial"/>
                <a:cs typeface="Arial"/>
              </a:rPr>
              <a:t>salvamento</a:t>
            </a:r>
            <a:r>
              <a:rPr lang="en-US" sz="1600">
                <a:latin typeface="Arial"/>
                <a:cs typeface="Arial"/>
              </a:rPr>
              <a:t> é </a:t>
            </a:r>
            <a:r>
              <a:rPr lang="en-US" sz="1600" err="1">
                <a:latin typeface="Arial"/>
                <a:cs typeface="Arial"/>
              </a:rPr>
              <a:t>impossível</a:t>
            </a:r>
            <a:r>
              <a:rPr lang="en-US" sz="1600">
                <a:latin typeface="Arial"/>
                <a:cs typeface="Arial"/>
              </a:rPr>
              <a:t>.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br>
              <a:rPr lang="en-US" sz="1300"/>
            </a:b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32290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182F65-8C71-2B42-4519-D0DCBA5D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34" y="389238"/>
            <a:ext cx="11322909" cy="756031"/>
          </a:xfrm>
        </p:spPr>
        <p:txBody>
          <a:bodyPr anchor="t">
            <a:normAutofit/>
          </a:bodyPr>
          <a:lstStyle/>
          <a:p>
            <a:r>
              <a:rPr lang="pt-BR" b="0">
                <a:latin typeface="Arial"/>
                <a:cs typeface="Arial"/>
              </a:rPr>
              <a:t> Código Refinado</a:t>
            </a:r>
            <a:endParaRPr lang="pt-BR"/>
          </a:p>
        </p:txBody>
      </p:sp>
      <p:pic>
        <p:nvPicPr>
          <p:cNvPr id="4" name="Imagem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0DD4D57-5764-5F05-0FBD-E9233130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9" y="5051929"/>
            <a:ext cx="7196673" cy="101321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66CC04-BBCF-FED3-74F0-C2A2489F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7" y="1402902"/>
            <a:ext cx="8651886" cy="36737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600" b="1">
                <a:latin typeface="Arial"/>
                <a:cs typeface="Arial"/>
              </a:rPr>
              <a:t>Melhorias:</a:t>
            </a:r>
            <a:endParaRPr lang="pt-BR" sz="1600" b="1"/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Separação de Responsabilidade: Cada método faz uma coisa bem feita. </a:t>
            </a:r>
            <a:r>
              <a:rPr lang="pt-BR" sz="1400" err="1">
                <a:latin typeface="Arial"/>
                <a:cs typeface="Arial"/>
              </a:rPr>
              <a:t>ValidarFormato</a:t>
            </a:r>
            <a:r>
              <a:rPr lang="pt-BR" sz="1400">
                <a:latin typeface="Arial"/>
                <a:cs typeface="Arial"/>
              </a:rPr>
              <a:t>: Verifica se o input está correto</a:t>
            </a:r>
          </a:p>
          <a:p>
            <a:pPr>
              <a:lnSpc>
                <a:spcPct val="110000"/>
              </a:lnSpc>
            </a:pPr>
            <a:r>
              <a:rPr lang="pt-BR" sz="1400" err="1">
                <a:latin typeface="Arial"/>
                <a:cs typeface="Arial"/>
              </a:rPr>
              <a:t>ExtrairDados</a:t>
            </a:r>
            <a:r>
              <a:rPr lang="pt-BR" sz="1400">
                <a:latin typeface="Arial"/>
                <a:cs typeface="Arial"/>
              </a:rPr>
              <a:t>: Converte o input em um objeto estruturado. </a:t>
            </a:r>
            <a:r>
              <a:rPr lang="pt-BR" sz="1400" err="1">
                <a:latin typeface="Arial"/>
                <a:cs typeface="Arial"/>
              </a:rPr>
              <a:t>SalvarNoBanco</a:t>
            </a:r>
            <a:r>
              <a:rPr lang="pt-BR" sz="1400">
                <a:latin typeface="Arial"/>
                <a:cs typeface="Arial"/>
              </a:rPr>
              <a:t>: Persiste os dados no banco.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Legibilidade: O código se </a:t>
            </a:r>
            <a:r>
              <a:rPr lang="pt-BR" sz="1400" err="1">
                <a:latin typeface="Arial"/>
                <a:cs typeface="Arial"/>
              </a:rPr>
              <a:t>autodocumenta</a:t>
            </a:r>
            <a:r>
              <a:rPr lang="pt-BR" sz="1400">
                <a:latin typeface="Arial"/>
                <a:cs typeface="Arial"/>
              </a:rPr>
              <a:t>: qualquer pessoa entende o fluxo em segundos.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Facilidade de Manutenção: Alterar a validação não afeta o salvamento (e vice-versa)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Testabilidade: Cada método pode ser testado isoladamente (ex.: testar validação sem precisar do banco).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Principais Benefícios do Refinamento: 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Legibilidade: Qualquer desenvolvedor entende o código rapidamente.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Manutenibilidade: Alterar uma regra não afeta outras partes.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Testabilidade: Métodos pequenos são fáceis de testar individualmente.</a:t>
            </a:r>
          </a:p>
          <a:p>
            <a:pPr>
              <a:lnSpc>
                <a:spcPct val="110000"/>
              </a:lnSpc>
            </a:pPr>
            <a:r>
              <a:rPr lang="pt-BR" sz="1400">
                <a:latin typeface="Arial"/>
                <a:cs typeface="Arial"/>
              </a:rPr>
              <a:t>Agiliza o Trabalho em Equipe: Todos entendem o código rapidamente.</a:t>
            </a:r>
            <a:endParaRPr lang="pt-BR" sz="1400"/>
          </a:p>
          <a:p>
            <a:pPr marL="0" indent="0">
              <a:lnSpc>
                <a:spcPct val="110000"/>
              </a:lnSpc>
              <a:buNone/>
            </a:pPr>
            <a:endParaRPr lang="pt-BR" sz="1100"/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937448-51B3-374A-7A58-04D5844C0B75}"/>
              </a:ext>
            </a:extLst>
          </p:cNvPr>
          <p:cNvSpPr txBox="1"/>
          <p:nvPr/>
        </p:nvSpPr>
        <p:spPr>
          <a:xfrm>
            <a:off x="7971333" y="4241623"/>
            <a:ext cx="30212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i="1">
                <a:latin typeface="Arial"/>
                <a:cs typeface="Arial"/>
              </a:rPr>
              <a:t>“Ninguém escreve código limpo de primeira. Código bom é resultado de múltiplas iterações de refinamento.”</a:t>
            </a:r>
            <a:endParaRPr lang="pt-BR"/>
          </a:p>
          <a:p>
            <a:r>
              <a:rPr lang="pt-BR" sz="1200" b="1">
                <a:latin typeface="Arial"/>
                <a:cs typeface="Arial"/>
              </a:rPr>
              <a:t>– Robert C. Martin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0259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DashVTI</vt:lpstr>
      <vt:lpstr>Seminário: Código  Limpo</vt:lpstr>
      <vt:lpstr> CONCORRÊNCIA</vt:lpstr>
      <vt:lpstr>CONCORRÊNCIA</vt:lpstr>
      <vt:lpstr>CONCORRÊNCIA</vt:lpstr>
      <vt:lpstr>CONCLUSÃO</vt:lpstr>
      <vt:lpstr>REFINAMENTO SUCESSIVO</vt:lpstr>
      <vt:lpstr>Principais Objetivos e ideias:</vt:lpstr>
      <vt:lpstr>Refinamento Sucessivo na prática</vt:lpstr>
      <vt:lpstr> Código Refinado</vt:lpstr>
      <vt:lpstr>CARACTERÍSTICAS INTERNAS DO JUNIT</vt:lpstr>
      <vt:lpstr>O que é o ComparisonCompactor?  </vt:lpstr>
      <vt:lpstr>Exemplos de Uso:  </vt:lpstr>
      <vt:lpstr>REFATORANDO O SERIALDATE</vt:lpstr>
      <vt:lpstr>PROBLEMA INICIAL:</vt:lpstr>
      <vt:lpstr>FILOSOFIA DA REFATORAÇÃO</vt:lpstr>
      <vt:lpstr>VANTAGENS</vt:lpstr>
      <vt:lpstr>MAUS CHEIROS E HEURÍSTICAS</vt:lpstr>
      <vt:lpstr>Comentários</vt:lpstr>
      <vt:lpstr>Ambiente</vt:lpstr>
      <vt:lpstr>Funções</vt:lpstr>
      <vt:lpstr>Geral</vt:lpstr>
      <vt:lpstr>Nomes</vt:lpstr>
      <vt:lpstr>Testes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2025-05-11T17:57:24Z</dcterms:created>
  <dcterms:modified xsi:type="dcterms:W3CDTF">2025-05-12T23:21:46Z</dcterms:modified>
</cp:coreProperties>
</file>